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8288000" cy="10287000"/>
  <p:notesSz cx="6858000" cy="9144000"/>
  <p:embeddedFontLst>
    <p:embeddedFont>
      <p:font typeface="Canva Sans Bold" panose="020B0604020202020204" charset="0"/>
      <p:regular r:id="rId24"/>
    </p:embeddedFont>
    <p:embeddedFont>
      <p:font typeface="Oswald Bold" panose="020B0604020202020204" charset="-18"/>
      <p:regular r:id="rId25"/>
    </p:embeddedFont>
    <p:embeddedFont>
      <p:font typeface="Source Sans Pro" panose="020B0503030403020204" pitchFamily="34" charset="0"/>
      <p:regular r:id="rId26"/>
    </p:embeddedFont>
    <p:embeddedFont>
      <p:font typeface="Source Sans Pro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80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56.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43.svg"/></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41.sv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12.pn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1.svg"/><Relationship Id="rId4" Type="http://schemas.openxmlformats.org/officeDocument/2006/relationships/image" Target="../media/image13.svg"/><Relationship Id="rId9"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33.svg"/><Relationship Id="rId7" Type="http://schemas.openxmlformats.org/officeDocument/2006/relationships/image" Target="../media/image65.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2.png"/><Relationship Id="rId18" Type="http://schemas.openxmlformats.org/officeDocument/2006/relationships/image" Target="../media/image31.svg"/><Relationship Id="rId3" Type="http://schemas.openxmlformats.org/officeDocument/2006/relationships/image" Target="../media/image66.png"/><Relationship Id="rId7" Type="http://schemas.openxmlformats.org/officeDocument/2006/relationships/image" Target="../media/image26.png"/><Relationship Id="rId12" Type="http://schemas.openxmlformats.org/officeDocument/2006/relationships/image" Target="../media/image73.svg"/><Relationship Id="rId17" Type="http://schemas.openxmlformats.org/officeDocument/2006/relationships/image" Target="../media/image30.png"/><Relationship Id="rId2" Type="http://schemas.openxmlformats.org/officeDocument/2006/relationships/image" Target="../media/image7.jpeg"/><Relationship Id="rId16" Type="http://schemas.openxmlformats.org/officeDocument/2006/relationships/image" Target="../media/image29.svg"/><Relationship Id="rId20"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69.svg"/><Relationship Id="rId11" Type="http://schemas.openxmlformats.org/officeDocument/2006/relationships/image" Target="../media/image72.png"/><Relationship Id="rId5" Type="http://schemas.openxmlformats.org/officeDocument/2006/relationships/image" Target="../media/image68.png"/><Relationship Id="rId15" Type="http://schemas.openxmlformats.org/officeDocument/2006/relationships/image" Target="../media/image28.png"/><Relationship Id="rId10" Type="http://schemas.openxmlformats.org/officeDocument/2006/relationships/image" Target="../media/image71.svg"/><Relationship Id="rId19" Type="http://schemas.openxmlformats.org/officeDocument/2006/relationships/image" Target="../media/image8.png"/><Relationship Id="rId4" Type="http://schemas.openxmlformats.org/officeDocument/2006/relationships/image" Target="../media/image67.svg"/><Relationship Id="rId9" Type="http://schemas.openxmlformats.org/officeDocument/2006/relationships/image" Target="../media/image70.png"/><Relationship Id="rId14" Type="http://schemas.openxmlformats.org/officeDocument/2006/relationships/image" Target="../media/image3.svg"/></Relationships>
</file>

<file path=ppt/slides/_rels/slide22.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2.png"/><Relationship Id="rId18" Type="http://schemas.openxmlformats.org/officeDocument/2006/relationships/image" Target="../media/image31.svg"/><Relationship Id="rId3" Type="http://schemas.openxmlformats.org/officeDocument/2006/relationships/image" Target="../media/image66.png"/><Relationship Id="rId7" Type="http://schemas.openxmlformats.org/officeDocument/2006/relationships/image" Target="../media/image26.png"/><Relationship Id="rId12" Type="http://schemas.openxmlformats.org/officeDocument/2006/relationships/image" Target="../media/image73.svg"/><Relationship Id="rId17" Type="http://schemas.openxmlformats.org/officeDocument/2006/relationships/image" Target="../media/image30.png"/><Relationship Id="rId2" Type="http://schemas.openxmlformats.org/officeDocument/2006/relationships/image" Target="../media/image7.jpeg"/><Relationship Id="rId16"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69.svg"/><Relationship Id="rId11" Type="http://schemas.openxmlformats.org/officeDocument/2006/relationships/image" Target="../media/image72.png"/><Relationship Id="rId5" Type="http://schemas.openxmlformats.org/officeDocument/2006/relationships/image" Target="../media/image68.png"/><Relationship Id="rId15" Type="http://schemas.openxmlformats.org/officeDocument/2006/relationships/image" Target="../media/image28.png"/><Relationship Id="rId10" Type="http://schemas.openxmlformats.org/officeDocument/2006/relationships/image" Target="../media/image71.svg"/><Relationship Id="rId4" Type="http://schemas.openxmlformats.org/officeDocument/2006/relationships/image" Target="../media/image67.svg"/><Relationship Id="rId9" Type="http://schemas.openxmlformats.org/officeDocument/2006/relationships/image" Target="../media/image70.png"/><Relationship Id="rId1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18" Type="http://schemas.openxmlformats.org/officeDocument/2006/relationships/image" Target="../media/image21.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0.png"/><Relationship Id="rId2" Type="http://schemas.openxmlformats.org/officeDocument/2006/relationships/image" Target="../media/image7.jpeg"/><Relationship Id="rId16"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startinrobotica.moisilonesti.ro" TargetMode="Externa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9.svg"/><Relationship Id="rId4" Type="http://schemas.openxmlformats.org/officeDocument/2006/relationships/image" Target="../media/image27.sv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5.svg"/><Relationship Id="rId3" Type="http://schemas.openxmlformats.org/officeDocument/2006/relationships/image" Target="../media/image13.svg"/><Relationship Id="rId7" Type="http://schemas.openxmlformats.org/officeDocument/2006/relationships/image" Target="../media/image3.svg"/><Relationship Id="rId12" Type="http://schemas.openxmlformats.org/officeDocument/2006/relationships/image" Target="../media/image34.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31.svg"/><Relationship Id="rId5" Type="http://schemas.openxmlformats.org/officeDocument/2006/relationships/image" Target="../media/image37.svg"/><Relationship Id="rId15" Type="http://schemas.openxmlformats.org/officeDocument/2006/relationships/image" Target="../media/image9.svg"/><Relationship Id="rId10"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39.svg"/><Relationship Id="rId1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5685" y="187892"/>
            <a:ext cx="18069086" cy="4818653"/>
          </a:xfrm>
          <a:custGeom>
            <a:avLst/>
            <a:gdLst/>
            <a:ahLst/>
            <a:cxnLst/>
            <a:rect l="l" t="t" r="r" b="b"/>
            <a:pathLst>
              <a:path w="18069086" h="4818653">
                <a:moveTo>
                  <a:pt x="0" y="0"/>
                </a:moveTo>
                <a:lnTo>
                  <a:pt x="18069086" y="0"/>
                </a:lnTo>
                <a:lnTo>
                  <a:pt x="18069086" y="4818654"/>
                </a:lnTo>
                <a:lnTo>
                  <a:pt x="0" y="4818654"/>
                </a:lnTo>
                <a:lnTo>
                  <a:pt x="0" y="0"/>
                </a:lnTo>
                <a:close/>
              </a:path>
            </a:pathLst>
          </a:custGeom>
          <a:blipFill>
            <a:blip r:embed="rId2"/>
            <a:stretch>
              <a:fillRect l="-726" r="-726" b="-2776"/>
            </a:stretch>
          </a:blipFill>
        </p:spPr>
      </p:sp>
      <p:sp>
        <p:nvSpPr>
          <p:cNvPr id="3" name="TextBox 3"/>
          <p:cNvSpPr txBox="1"/>
          <p:nvPr/>
        </p:nvSpPr>
        <p:spPr>
          <a:xfrm>
            <a:off x="12170869" y="3601503"/>
            <a:ext cx="3225407" cy="372745"/>
          </a:xfrm>
          <a:prstGeom prst="rect">
            <a:avLst/>
          </a:prstGeom>
        </p:spPr>
        <p:txBody>
          <a:bodyPr lIns="0" tIns="0" rIns="0" bIns="0" rtlCol="0" anchor="t">
            <a:spAutoFit/>
          </a:bodyPr>
          <a:lstStyle/>
          <a:p>
            <a:pPr marL="0" lvl="1" indent="0" algn="l">
              <a:lnSpc>
                <a:spcPts val="3079"/>
              </a:lnSpc>
              <a:spcBef>
                <a:spcPct val="0"/>
              </a:spcBef>
            </a:pPr>
            <a:r>
              <a:rPr lang="en-US" sz="2199" b="1">
                <a:solidFill>
                  <a:srgbClr val="FFFFFF"/>
                </a:solidFill>
                <a:latin typeface="Source Sans Pro Bold"/>
                <a:ea typeface="Source Sans Pro Bold"/>
                <a:cs typeface="Source Sans Pro Bold"/>
                <a:sym typeface="Source Sans Pro Bold"/>
              </a:rPr>
              <a:t>Learn by listening</a:t>
            </a:r>
          </a:p>
        </p:txBody>
      </p:sp>
      <p:sp>
        <p:nvSpPr>
          <p:cNvPr id="4" name="TextBox 4"/>
          <p:cNvSpPr txBox="1"/>
          <p:nvPr/>
        </p:nvSpPr>
        <p:spPr>
          <a:xfrm>
            <a:off x="16508469" y="3888856"/>
            <a:ext cx="504922" cy="481330"/>
          </a:xfrm>
          <a:prstGeom prst="rect">
            <a:avLst/>
          </a:prstGeom>
        </p:spPr>
        <p:txBody>
          <a:bodyPr lIns="0" tIns="0" rIns="0" bIns="0" rtlCol="0" anchor="t">
            <a:spAutoFit/>
          </a:bodyPr>
          <a:lstStyle/>
          <a:p>
            <a:pPr algn="r">
              <a:lnSpc>
                <a:spcPts val="3919"/>
              </a:lnSpc>
            </a:pPr>
            <a:r>
              <a:rPr lang="en-US" sz="2799" b="1" spc="117">
                <a:solidFill>
                  <a:srgbClr val="FFFFFF"/>
                </a:solidFill>
                <a:latin typeface="Source Sans Pro Bold"/>
                <a:ea typeface="Source Sans Pro Bold"/>
                <a:cs typeface="Source Sans Pro Bold"/>
                <a:sym typeface="Source Sans Pro Bold"/>
              </a:rPr>
              <a:t>02</a:t>
            </a:r>
          </a:p>
        </p:txBody>
      </p:sp>
      <p:sp>
        <p:nvSpPr>
          <p:cNvPr id="5" name="TextBox 5"/>
          <p:cNvSpPr txBox="1"/>
          <p:nvPr/>
        </p:nvSpPr>
        <p:spPr>
          <a:xfrm>
            <a:off x="16478295" y="6059045"/>
            <a:ext cx="504922" cy="481330"/>
          </a:xfrm>
          <a:prstGeom prst="rect">
            <a:avLst/>
          </a:prstGeom>
        </p:spPr>
        <p:txBody>
          <a:bodyPr lIns="0" tIns="0" rIns="0" bIns="0" rtlCol="0" anchor="t">
            <a:spAutoFit/>
          </a:bodyPr>
          <a:lstStyle/>
          <a:p>
            <a:pPr algn="r">
              <a:lnSpc>
                <a:spcPts val="3919"/>
              </a:lnSpc>
            </a:pPr>
            <a:r>
              <a:rPr lang="en-US" sz="2799" b="1" spc="117">
                <a:solidFill>
                  <a:srgbClr val="FFFFFF"/>
                </a:solidFill>
                <a:latin typeface="Source Sans Pro Bold"/>
                <a:ea typeface="Source Sans Pro Bold"/>
                <a:cs typeface="Source Sans Pro Bold"/>
                <a:sym typeface="Source Sans Pro Bold"/>
              </a:rPr>
              <a:t>03</a:t>
            </a:r>
          </a:p>
        </p:txBody>
      </p:sp>
      <p:sp>
        <p:nvSpPr>
          <p:cNvPr id="6" name="TextBox 6"/>
          <p:cNvSpPr txBox="1"/>
          <p:nvPr/>
        </p:nvSpPr>
        <p:spPr>
          <a:xfrm>
            <a:off x="16478295" y="8229235"/>
            <a:ext cx="504922" cy="481330"/>
          </a:xfrm>
          <a:prstGeom prst="rect">
            <a:avLst/>
          </a:prstGeom>
        </p:spPr>
        <p:txBody>
          <a:bodyPr lIns="0" tIns="0" rIns="0" bIns="0" rtlCol="0" anchor="t">
            <a:spAutoFit/>
          </a:bodyPr>
          <a:lstStyle/>
          <a:p>
            <a:pPr algn="r">
              <a:lnSpc>
                <a:spcPts val="3919"/>
              </a:lnSpc>
            </a:pPr>
            <a:r>
              <a:rPr lang="en-US" sz="2799" b="1" spc="117">
                <a:solidFill>
                  <a:srgbClr val="FFFFFF"/>
                </a:solidFill>
                <a:latin typeface="Source Sans Pro Bold"/>
                <a:ea typeface="Source Sans Pro Bold"/>
                <a:cs typeface="Source Sans Pro Bold"/>
                <a:sym typeface="Source Sans Pro Bold"/>
              </a:rPr>
              <a:t>04</a:t>
            </a:r>
          </a:p>
        </p:txBody>
      </p:sp>
      <p:sp>
        <p:nvSpPr>
          <p:cNvPr id="7" name="TextBox 7"/>
          <p:cNvSpPr txBox="1"/>
          <p:nvPr/>
        </p:nvSpPr>
        <p:spPr>
          <a:xfrm>
            <a:off x="926115" y="6049203"/>
            <a:ext cx="16743313" cy="887095"/>
          </a:xfrm>
          <a:prstGeom prst="rect">
            <a:avLst/>
          </a:prstGeom>
        </p:spPr>
        <p:txBody>
          <a:bodyPr lIns="0" tIns="0" rIns="0" bIns="0" rtlCol="0" anchor="t">
            <a:spAutoFit/>
          </a:bodyPr>
          <a:lstStyle/>
          <a:p>
            <a:pPr algn="ctr">
              <a:lnSpc>
                <a:spcPts val="7279"/>
              </a:lnSpc>
            </a:pPr>
            <a:r>
              <a:rPr lang="en-US" sz="5199" b="1">
                <a:solidFill>
                  <a:srgbClr val="233E8B"/>
                </a:solidFill>
                <a:latin typeface="Canva Sans Bold"/>
                <a:ea typeface="Canva Sans Bold"/>
                <a:cs typeface="Canva Sans Bold"/>
                <a:sym typeface="Canva Sans Bold"/>
              </a:rPr>
              <a:t>Beneficiar: Colegiul Național „Grigore Moisil” Onești</a:t>
            </a:r>
          </a:p>
        </p:txBody>
      </p:sp>
      <p:sp>
        <p:nvSpPr>
          <p:cNvPr id="8" name="TextBox 8"/>
          <p:cNvSpPr txBox="1"/>
          <p:nvPr/>
        </p:nvSpPr>
        <p:spPr>
          <a:xfrm>
            <a:off x="1028700" y="9220200"/>
            <a:ext cx="16993791" cy="1473833"/>
          </a:xfrm>
          <a:prstGeom prst="rect">
            <a:avLst/>
          </a:prstGeom>
        </p:spPr>
        <p:txBody>
          <a:bodyPr lIns="0" tIns="0" rIns="0" bIns="0" rtlCol="0" anchor="t">
            <a:spAutoFit/>
          </a:bodyPr>
          <a:lstStyle/>
          <a:p>
            <a:pPr algn="l">
              <a:lnSpc>
                <a:spcPts val="2660"/>
              </a:lnSpc>
            </a:pPr>
            <a:r>
              <a:rPr lang="en-US" sz="1900" b="1">
                <a:solidFill>
                  <a:srgbClr val="233E8B"/>
                </a:solidFill>
                <a:latin typeface="Canva Sans Bold"/>
                <a:ea typeface="Canva Sans Bold"/>
                <a:cs typeface="Canva Sans Bold"/>
                <a:sym typeface="Canva Sans Bold"/>
              </a:rPr>
              <a:t>DISCLAIMER: „Finanţat de Uniunea Europeană. Punctele de vedere și opiniile exprimate aparţin,însă, exclusiv autorului (autorilor) și nu reflectă neapărat punctele de vedere și opiniile Uniunii Europene sau ale Agenţiei Naţionale pentru Programe Comunitare în Domeniul Educaţiei și Formării Profesionale (ANPCDEFP). Nici Uniunea Europeană și nici ANPCDEFP nu pot fi ţinute răspunzătoare pentru acestea.”</a:t>
            </a:r>
          </a:p>
          <a:p>
            <a:pPr algn="l">
              <a:lnSpc>
                <a:spcPts val="3920"/>
              </a:lnSpc>
            </a:pPr>
            <a:endParaRPr lang="en-US" sz="1900" b="1">
              <a:solidFill>
                <a:srgbClr val="233E8B"/>
              </a:solidFill>
              <a:latin typeface="Canva Sans Bold"/>
              <a:ea typeface="Canva Sans Bold"/>
              <a:cs typeface="Canva Sans Bold"/>
              <a:sym typeface="Canva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rot="6537121" flipH="1">
            <a:off x="3074996" y="5629478"/>
            <a:ext cx="829817" cy="1129002"/>
          </a:xfrm>
          <a:custGeom>
            <a:avLst/>
            <a:gdLst/>
            <a:ahLst/>
            <a:cxnLst/>
            <a:rect l="l" t="t" r="r" b="b"/>
            <a:pathLst>
              <a:path w="829817" h="1129002">
                <a:moveTo>
                  <a:pt x="829817" y="0"/>
                </a:moveTo>
                <a:lnTo>
                  <a:pt x="0" y="0"/>
                </a:lnTo>
                <a:lnTo>
                  <a:pt x="0" y="1129002"/>
                </a:lnTo>
                <a:lnTo>
                  <a:pt x="829817" y="1129002"/>
                </a:lnTo>
                <a:lnTo>
                  <a:pt x="829817"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2653407" y="819150"/>
            <a:ext cx="12981187" cy="714376"/>
          </a:xfrm>
          <a:prstGeom prst="rect">
            <a:avLst/>
          </a:prstGeom>
        </p:spPr>
        <p:txBody>
          <a:bodyPr lIns="0" tIns="0" rIns="0" bIns="0" rtlCol="0" anchor="t">
            <a:spAutoFit/>
          </a:bodyPr>
          <a:lstStyle/>
          <a:p>
            <a:pPr marL="0" lvl="1" indent="0" algn="ctr">
              <a:lnSpc>
                <a:spcPts val="5999"/>
              </a:lnSpc>
              <a:spcBef>
                <a:spcPct val="0"/>
              </a:spcBef>
            </a:pPr>
            <a:r>
              <a:rPr lang="en-US" sz="3999" b="1" u="none" strike="noStrike">
                <a:solidFill>
                  <a:srgbClr val="0F225B"/>
                </a:solidFill>
                <a:latin typeface="Oswald Bold"/>
                <a:ea typeface="Oswald Bold"/>
                <a:cs typeface="Oswald Bold"/>
                <a:sym typeface="Oswald Bold"/>
              </a:rPr>
              <a:t>ACTIVITĂȚI PRINCIPALE</a:t>
            </a:r>
          </a:p>
        </p:txBody>
      </p:sp>
      <p:grpSp>
        <p:nvGrpSpPr>
          <p:cNvPr id="5" name="Group 5"/>
          <p:cNvGrpSpPr/>
          <p:nvPr/>
        </p:nvGrpSpPr>
        <p:grpSpPr>
          <a:xfrm>
            <a:off x="62500" y="4121634"/>
            <a:ext cx="2885388" cy="2885388"/>
            <a:chOff x="0" y="0"/>
            <a:chExt cx="812800" cy="812800"/>
          </a:xfrm>
        </p:grpSpPr>
        <p:sp>
          <p:nvSpPr>
            <p:cNvPr id="6" name="Freeform 6"/>
            <p:cNvSpPr/>
            <p:nvPr/>
          </p:nvSpPr>
          <p:spPr>
            <a:xfrm>
              <a:off x="22085" y="22085"/>
              <a:ext cx="768629" cy="768629"/>
            </a:xfrm>
            <a:custGeom>
              <a:avLst/>
              <a:gdLst/>
              <a:ahLst/>
              <a:cxnLst/>
              <a:rect l="l" t="t" r="r" b="b"/>
              <a:pathLst>
                <a:path w="768629" h="768629">
                  <a:moveTo>
                    <a:pt x="433644" y="27244"/>
                  </a:moveTo>
                  <a:lnTo>
                    <a:pt x="741386" y="334986"/>
                  </a:lnTo>
                  <a:cubicBezTo>
                    <a:pt x="768630" y="362230"/>
                    <a:pt x="768630" y="406400"/>
                    <a:pt x="741386" y="433644"/>
                  </a:cubicBezTo>
                  <a:lnTo>
                    <a:pt x="433644" y="741386"/>
                  </a:lnTo>
                  <a:cubicBezTo>
                    <a:pt x="406400" y="768630"/>
                    <a:pt x="362230" y="768630"/>
                    <a:pt x="334986" y="741386"/>
                  </a:cubicBezTo>
                  <a:lnTo>
                    <a:pt x="27244" y="433644"/>
                  </a:lnTo>
                  <a:cubicBezTo>
                    <a:pt x="0" y="406400"/>
                    <a:pt x="0" y="362230"/>
                    <a:pt x="27244" y="334986"/>
                  </a:cubicBezTo>
                  <a:lnTo>
                    <a:pt x="334986" y="27244"/>
                  </a:lnTo>
                  <a:cubicBezTo>
                    <a:pt x="362230" y="0"/>
                    <a:pt x="406400" y="0"/>
                    <a:pt x="433644" y="27244"/>
                  </a:cubicBezTo>
                  <a:close/>
                </a:path>
              </a:pathLst>
            </a:custGeom>
            <a:solidFill>
              <a:srgbClr val="000000">
                <a:alpha val="0"/>
              </a:srgbClr>
            </a:solidFill>
            <a:ln w="95250" cap="rnd">
              <a:solidFill>
                <a:srgbClr val="1EAE98"/>
              </a:solidFill>
              <a:prstDash val="solid"/>
              <a:round/>
            </a:ln>
          </p:spPr>
        </p:sp>
        <p:sp>
          <p:nvSpPr>
            <p:cNvPr id="7" name="TextBox 7"/>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8" name="Group 8"/>
          <p:cNvGrpSpPr/>
          <p:nvPr/>
        </p:nvGrpSpPr>
        <p:grpSpPr>
          <a:xfrm>
            <a:off x="372284" y="4431417"/>
            <a:ext cx="2265821" cy="2265821"/>
            <a:chOff x="0" y="0"/>
            <a:chExt cx="812800" cy="812800"/>
          </a:xfrm>
        </p:grpSpPr>
        <p:sp>
          <p:nvSpPr>
            <p:cNvPr id="9" name="Freeform 9"/>
            <p:cNvSpPr/>
            <p:nvPr/>
          </p:nvSpPr>
          <p:spPr>
            <a:xfrm>
              <a:off x="28124" y="28124"/>
              <a:ext cx="756551" cy="756551"/>
            </a:xfrm>
            <a:custGeom>
              <a:avLst/>
              <a:gdLst/>
              <a:ahLst/>
              <a:cxnLst/>
              <a:rect l="l" t="t" r="r" b="b"/>
              <a:pathLst>
                <a:path w="756551" h="756551">
                  <a:moveTo>
                    <a:pt x="441094" y="34694"/>
                  </a:moveTo>
                  <a:lnTo>
                    <a:pt x="721858" y="315458"/>
                  </a:lnTo>
                  <a:cubicBezTo>
                    <a:pt x="756552" y="350152"/>
                    <a:pt x="756552" y="406400"/>
                    <a:pt x="721858" y="441094"/>
                  </a:cubicBezTo>
                  <a:lnTo>
                    <a:pt x="441094" y="721858"/>
                  </a:lnTo>
                  <a:cubicBezTo>
                    <a:pt x="406400" y="756552"/>
                    <a:pt x="350152" y="756552"/>
                    <a:pt x="315458" y="721858"/>
                  </a:cubicBezTo>
                  <a:lnTo>
                    <a:pt x="34694" y="441094"/>
                  </a:lnTo>
                  <a:cubicBezTo>
                    <a:pt x="0" y="406400"/>
                    <a:pt x="0" y="350152"/>
                    <a:pt x="34694" y="315458"/>
                  </a:cubicBezTo>
                  <a:lnTo>
                    <a:pt x="315458" y="34694"/>
                  </a:lnTo>
                  <a:cubicBezTo>
                    <a:pt x="350152" y="0"/>
                    <a:pt x="406400" y="0"/>
                    <a:pt x="441094" y="34694"/>
                  </a:cubicBezTo>
                  <a:close/>
                </a:path>
              </a:pathLst>
            </a:custGeom>
            <a:solidFill>
              <a:srgbClr val="1EAE98"/>
            </a:solidFill>
          </p:spPr>
        </p:sp>
        <p:sp>
          <p:nvSpPr>
            <p:cNvPr id="10" name="TextBox 10"/>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11" name="Group 11"/>
          <p:cNvGrpSpPr/>
          <p:nvPr/>
        </p:nvGrpSpPr>
        <p:grpSpPr>
          <a:xfrm>
            <a:off x="990147" y="6182192"/>
            <a:ext cx="1030094" cy="103009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AE98"/>
            </a:solidFill>
            <a:ln w="95250" cap="sq">
              <a:solidFill>
                <a:srgbClr val="F7F7F7"/>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14" name="Freeform 14"/>
          <p:cNvSpPr/>
          <p:nvPr/>
        </p:nvSpPr>
        <p:spPr>
          <a:xfrm>
            <a:off x="1160907" y="5051372"/>
            <a:ext cx="688573" cy="688573"/>
          </a:xfrm>
          <a:custGeom>
            <a:avLst/>
            <a:gdLst/>
            <a:ahLst/>
            <a:cxnLst/>
            <a:rect l="l" t="t" r="r" b="b"/>
            <a:pathLst>
              <a:path w="688573" h="688573">
                <a:moveTo>
                  <a:pt x="0" y="0"/>
                </a:moveTo>
                <a:lnTo>
                  <a:pt x="688574" y="0"/>
                </a:lnTo>
                <a:lnTo>
                  <a:pt x="688574" y="688573"/>
                </a:lnTo>
                <a:lnTo>
                  <a:pt x="0" y="6885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5" name="TextBox 15"/>
          <p:cNvSpPr txBox="1"/>
          <p:nvPr/>
        </p:nvSpPr>
        <p:spPr>
          <a:xfrm>
            <a:off x="232998" y="7503054"/>
            <a:ext cx="2544392" cy="763270"/>
          </a:xfrm>
          <a:prstGeom prst="rect">
            <a:avLst/>
          </a:prstGeom>
        </p:spPr>
        <p:txBody>
          <a:bodyPr lIns="0" tIns="0" rIns="0" bIns="0" rtlCol="0" anchor="t">
            <a:spAutoFit/>
          </a:bodyPr>
          <a:lstStyle/>
          <a:p>
            <a:pPr marL="0" lvl="1" indent="0" algn="ctr">
              <a:lnSpc>
                <a:spcPts val="3079"/>
              </a:lnSpc>
              <a:spcBef>
                <a:spcPct val="0"/>
              </a:spcBef>
            </a:pPr>
            <a:r>
              <a:rPr lang="en-US" sz="2199" b="1">
                <a:solidFill>
                  <a:srgbClr val="0F225B"/>
                </a:solidFill>
                <a:latin typeface="Source Sans Pro Bold"/>
                <a:ea typeface="Source Sans Pro Bold"/>
                <a:cs typeface="Source Sans Pro Bold"/>
                <a:sym typeface="Source Sans Pro Bold"/>
              </a:rPr>
              <a:t>Informare și promovare proiect</a:t>
            </a:r>
          </a:p>
        </p:txBody>
      </p:sp>
      <p:sp>
        <p:nvSpPr>
          <p:cNvPr id="16" name="TextBox 16"/>
          <p:cNvSpPr txBox="1"/>
          <p:nvPr/>
        </p:nvSpPr>
        <p:spPr>
          <a:xfrm>
            <a:off x="1301808" y="6470543"/>
            <a:ext cx="406773" cy="405765"/>
          </a:xfrm>
          <a:prstGeom prst="rect">
            <a:avLst/>
          </a:prstGeom>
        </p:spPr>
        <p:txBody>
          <a:bodyPr lIns="0" tIns="0" rIns="0" bIns="0" rtlCol="0" anchor="t">
            <a:spAutoFit/>
          </a:bodyPr>
          <a:lstStyle/>
          <a:p>
            <a:pPr marL="0" lvl="1" indent="0" algn="ctr">
              <a:lnSpc>
                <a:spcPts val="3359"/>
              </a:lnSpc>
              <a:spcBef>
                <a:spcPct val="0"/>
              </a:spcBef>
            </a:pPr>
            <a:r>
              <a:rPr lang="en-US" sz="2399" b="1">
                <a:solidFill>
                  <a:srgbClr val="FFFFFF"/>
                </a:solidFill>
                <a:latin typeface="Source Sans Pro Bold"/>
                <a:ea typeface="Source Sans Pro Bold"/>
                <a:cs typeface="Source Sans Pro Bold"/>
                <a:sym typeface="Source Sans Pro Bold"/>
              </a:rPr>
              <a:t>01</a:t>
            </a:r>
          </a:p>
        </p:txBody>
      </p:sp>
      <p:sp>
        <p:nvSpPr>
          <p:cNvPr id="17" name="Freeform 17"/>
          <p:cNvSpPr/>
          <p:nvPr/>
        </p:nvSpPr>
        <p:spPr>
          <a:xfrm rot="2989100">
            <a:off x="7364820" y="3557133"/>
            <a:ext cx="829817" cy="1129002"/>
          </a:xfrm>
          <a:custGeom>
            <a:avLst/>
            <a:gdLst/>
            <a:ahLst/>
            <a:cxnLst/>
            <a:rect l="l" t="t" r="r" b="b"/>
            <a:pathLst>
              <a:path w="829817" h="1129002">
                <a:moveTo>
                  <a:pt x="0" y="0"/>
                </a:moveTo>
                <a:lnTo>
                  <a:pt x="829817" y="0"/>
                </a:lnTo>
                <a:lnTo>
                  <a:pt x="829817" y="1129002"/>
                </a:lnTo>
                <a:lnTo>
                  <a:pt x="0" y="11290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8" name="Group 18"/>
          <p:cNvGrpSpPr/>
          <p:nvPr/>
        </p:nvGrpSpPr>
        <p:grpSpPr>
          <a:xfrm>
            <a:off x="3945613" y="3191896"/>
            <a:ext cx="2885388" cy="4144690"/>
            <a:chOff x="0" y="0"/>
            <a:chExt cx="3847184" cy="5526253"/>
          </a:xfrm>
        </p:grpSpPr>
        <p:grpSp>
          <p:nvGrpSpPr>
            <p:cNvPr id="19" name="Group 19"/>
            <p:cNvGrpSpPr/>
            <p:nvPr/>
          </p:nvGrpSpPr>
          <p:grpSpPr>
            <a:xfrm>
              <a:off x="0" y="0"/>
              <a:ext cx="3847184" cy="3847184"/>
              <a:chOff x="0" y="0"/>
              <a:chExt cx="812800" cy="812800"/>
            </a:xfrm>
          </p:grpSpPr>
          <p:sp>
            <p:nvSpPr>
              <p:cNvPr id="20" name="Freeform 20"/>
              <p:cNvSpPr/>
              <p:nvPr/>
            </p:nvSpPr>
            <p:spPr>
              <a:xfrm>
                <a:off x="22085" y="22085"/>
                <a:ext cx="768629" cy="768629"/>
              </a:xfrm>
              <a:custGeom>
                <a:avLst/>
                <a:gdLst/>
                <a:ahLst/>
                <a:cxnLst/>
                <a:rect l="l" t="t" r="r" b="b"/>
                <a:pathLst>
                  <a:path w="768629" h="768629">
                    <a:moveTo>
                      <a:pt x="433644" y="27244"/>
                    </a:moveTo>
                    <a:lnTo>
                      <a:pt x="741386" y="334986"/>
                    </a:lnTo>
                    <a:cubicBezTo>
                      <a:pt x="768630" y="362230"/>
                      <a:pt x="768630" y="406400"/>
                      <a:pt x="741386" y="433644"/>
                    </a:cubicBezTo>
                    <a:lnTo>
                      <a:pt x="433644" y="741386"/>
                    </a:lnTo>
                    <a:cubicBezTo>
                      <a:pt x="406400" y="768630"/>
                      <a:pt x="362230" y="768630"/>
                      <a:pt x="334986" y="741386"/>
                    </a:cubicBezTo>
                    <a:lnTo>
                      <a:pt x="27244" y="433644"/>
                    </a:lnTo>
                    <a:cubicBezTo>
                      <a:pt x="0" y="406400"/>
                      <a:pt x="0" y="362230"/>
                      <a:pt x="27244" y="334986"/>
                    </a:cubicBezTo>
                    <a:lnTo>
                      <a:pt x="334986" y="27244"/>
                    </a:lnTo>
                    <a:cubicBezTo>
                      <a:pt x="362230" y="0"/>
                      <a:pt x="406400" y="0"/>
                      <a:pt x="433644" y="27244"/>
                    </a:cubicBezTo>
                    <a:close/>
                  </a:path>
                </a:pathLst>
              </a:custGeom>
              <a:solidFill>
                <a:srgbClr val="000000">
                  <a:alpha val="0"/>
                </a:srgbClr>
              </a:solidFill>
              <a:ln w="95250" cap="rnd">
                <a:solidFill>
                  <a:srgbClr val="233E8B"/>
                </a:solidFill>
                <a:prstDash val="solid"/>
                <a:round/>
              </a:ln>
            </p:spPr>
          </p:sp>
          <p:sp>
            <p:nvSpPr>
              <p:cNvPr id="21" name="TextBox 21"/>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22" name="Group 22"/>
            <p:cNvGrpSpPr/>
            <p:nvPr/>
          </p:nvGrpSpPr>
          <p:grpSpPr>
            <a:xfrm>
              <a:off x="413045" y="413045"/>
              <a:ext cx="3021095" cy="3021095"/>
              <a:chOff x="0" y="0"/>
              <a:chExt cx="812800" cy="812800"/>
            </a:xfrm>
          </p:grpSpPr>
          <p:sp>
            <p:nvSpPr>
              <p:cNvPr id="23" name="Freeform 23"/>
              <p:cNvSpPr/>
              <p:nvPr/>
            </p:nvSpPr>
            <p:spPr>
              <a:xfrm>
                <a:off x="28124" y="28124"/>
                <a:ext cx="756551" cy="756551"/>
              </a:xfrm>
              <a:custGeom>
                <a:avLst/>
                <a:gdLst/>
                <a:ahLst/>
                <a:cxnLst/>
                <a:rect l="l" t="t" r="r" b="b"/>
                <a:pathLst>
                  <a:path w="756551" h="756551">
                    <a:moveTo>
                      <a:pt x="441094" y="34694"/>
                    </a:moveTo>
                    <a:lnTo>
                      <a:pt x="721858" y="315458"/>
                    </a:lnTo>
                    <a:cubicBezTo>
                      <a:pt x="756552" y="350152"/>
                      <a:pt x="756552" y="406400"/>
                      <a:pt x="721858" y="441094"/>
                    </a:cubicBezTo>
                    <a:lnTo>
                      <a:pt x="441094" y="721858"/>
                    </a:lnTo>
                    <a:cubicBezTo>
                      <a:pt x="406400" y="756552"/>
                      <a:pt x="350152" y="756552"/>
                      <a:pt x="315458" y="721858"/>
                    </a:cubicBezTo>
                    <a:lnTo>
                      <a:pt x="34694" y="441094"/>
                    </a:lnTo>
                    <a:cubicBezTo>
                      <a:pt x="0" y="406400"/>
                      <a:pt x="0" y="350152"/>
                      <a:pt x="34694" y="315458"/>
                    </a:cubicBezTo>
                    <a:lnTo>
                      <a:pt x="315458" y="34694"/>
                    </a:lnTo>
                    <a:cubicBezTo>
                      <a:pt x="350152" y="0"/>
                      <a:pt x="406400" y="0"/>
                      <a:pt x="441094" y="34694"/>
                    </a:cubicBezTo>
                    <a:close/>
                  </a:path>
                </a:pathLst>
              </a:custGeom>
              <a:solidFill>
                <a:srgbClr val="233E8B"/>
              </a:solidFill>
            </p:spPr>
          </p:sp>
          <p:sp>
            <p:nvSpPr>
              <p:cNvPr id="24" name="TextBox 24"/>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25" name="Group 25"/>
            <p:cNvGrpSpPr/>
            <p:nvPr/>
          </p:nvGrpSpPr>
          <p:grpSpPr>
            <a:xfrm>
              <a:off x="1236863" y="2747410"/>
              <a:ext cx="1373459" cy="1373459"/>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3E8B"/>
              </a:solidFill>
              <a:ln w="95250" cap="sq">
                <a:solidFill>
                  <a:srgbClr val="F7F7F7"/>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28" name="Freeform 28"/>
            <p:cNvSpPr/>
            <p:nvPr/>
          </p:nvSpPr>
          <p:spPr>
            <a:xfrm>
              <a:off x="1509950" y="1409157"/>
              <a:ext cx="684824" cy="798628"/>
            </a:xfrm>
            <a:custGeom>
              <a:avLst/>
              <a:gdLst/>
              <a:ahLst/>
              <a:cxnLst/>
              <a:rect l="l" t="t" r="r" b="b"/>
              <a:pathLst>
                <a:path w="684824" h="798628">
                  <a:moveTo>
                    <a:pt x="0" y="0"/>
                  </a:moveTo>
                  <a:lnTo>
                    <a:pt x="684824" y="0"/>
                  </a:lnTo>
                  <a:lnTo>
                    <a:pt x="684824" y="798629"/>
                  </a:lnTo>
                  <a:lnTo>
                    <a:pt x="0" y="798629"/>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29" name="TextBox 29"/>
            <p:cNvSpPr txBox="1"/>
            <p:nvPr/>
          </p:nvSpPr>
          <p:spPr>
            <a:xfrm>
              <a:off x="1652410" y="3147754"/>
              <a:ext cx="542364" cy="525145"/>
            </a:xfrm>
            <a:prstGeom prst="rect">
              <a:avLst/>
            </a:prstGeom>
          </p:spPr>
          <p:txBody>
            <a:bodyPr lIns="0" tIns="0" rIns="0" bIns="0" rtlCol="0" anchor="t">
              <a:spAutoFit/>
            </a:bodyPr>
            <a:lstStyle/>
            <a:p>
              <a:pPr marL="0" lvl="1" indent="0" algn="ctr">
                <a:lnSpc>
                  <a:spcPts val="3359"/>
                </a:lnSpc>
                <a:spcBef>
                  <a:spcPct val="0"/>
                </a:spcBef>
              </a:pPr>
              <a:r>
                <a:rPr lang="en-US" sz="2399" b="1">
                  <a:solidFill>
                    <a:srgbClr val="FFFFFF"/>
                  </a:solidFill>
                  <a:latin typeface="Source Sans Pro Bold"/>
                  <a:ea typeface="Source Sans Pro Bold"/>
                  <a:cs typeface="Source Sans Pro Bold"/>
                  <a:sym typeface="Source Sans Pro Bold"/>
                </a:rPr>
                <a:t>02</a:t>
              </a:r>
            </a:p>
          </p:txBody>
        </p:sp>
        <p:sp>
          <p:nvSpPr>
            <p:cNvPr id="30" name="TextBox 30"/>
            <p:cNvSpPr txBox="1"/>
            <p:nvPr/>
          </p:nvSpPr>
          <p:spPr>
            <a:xfrm>
              <a:off x="227331" y="4521260"/>
              <a:ext cx="3392523" cy="1004993"/>
            </a:xfrm>
            <a:prstGeom prst="rect">
              <a:avLst/>
            </a:prstGeom>
          </p:spPr>
          <p:txBody>
            <a:bodyPr lIns="0" tIns="0" rIns="0" bIns="0" rtlCol="0" anchor="t">
              <a:spAutoFit/>
            </a:bodyPr>
            <a:lstStyle/>
            <a:p>
              <a:pPr marL="0" lvl="1" indent="0" algn="ctr">
                <a:lnSpc>
                  <a:spcPts val="3079"/>
                </a:lnSpc>
                <a:spcBef>
                  <a:spcPct val="0"/>
                </a:spcBef>
              </a:pPr>
              <a:r>
                <a:rPr lang="en-US" sz="2199" b="1">
                  <a:solidFill>
                    <a:srgbClr val="0F225B"/>
                  </a:solidFill>
                  <a:latin typeface="Source Sans Pro Bold"/>
                  <a:ea typeface="Source Sans Pro Bold"/>
                  <a:cs typeface="Source Sans Pro Bold"/>
                  <a:sym typeface="Source Sans Pro Bold"/>
                </a:rPr>
                <a:t>Recrutare și selecție participanți</a:t>
              </a:r>
            </a:p>
          </p:txBody>
        </p:sp>
      </p:grpSp>
      <p:grpSp>
        <p:nvGrpSpPr>
          <p:cNvPr id="31" name="Group 31"/>
          <p:cNvGrpSpPr/>
          <p:nvPr/>
        </p:nvGrpSpPr>
        <p:grpSpPr>
          <a:xfrm>
            <a:off x="7685216" y="3874226"/>
            <a:ext cx="4422718" cy="4144690"/>
            <a:chOff x="0" y="0"/>
            <a:chExt cx="5896957" cy="5526253"/>
          </a:xfrm>
        </p:grpSpPr>
        <p:grpSp>
          <p:nvGrpSpPr>
            <p:cNvPr id="32" name="Group 32"/>
            <p:cNvGrpSpPr/>
            <p:nvPr/>
          </p:nvGrpSpPr>
          <p:grpSpPr>
            <a:xfrm>
              <a:off x="0" y="0"/>
              <a:ext cx="3847184" cy="3847184"/>
              <a:chOff x="0" y="0"/>
              <a:chExt cx="812800" cy="812800"/>
            </a:xfrm>
          </p:grpSpPr>
          <p:sp>
            <p:nvSpPr>
              <p:cNvPr id="33" name="Freeform 33"/>
              <p:cNvSpPr/>
              <p:nvPr/>
            </p:nvSpPr>
            <p:spPr>
              <a:xfrm>
                <a:off x="22085" y="22085"/>
                <a:ext cx="768629" cy="768629"/>
              </a:xfrm>
              <a:custGeom>
                <a:avLst/>
                <a:gdLst/>
                <a:ahLst/>
                <a:cxnLst/>
                <a:rect l="l" t="t" r="r" b="b"/>
                <a:pathLst>
                  <a:path w="768629" h="768629">
                    <a:moveTo>
                      <a:pt x="433644" y="27244"/>
                    </a:moveTo>
                    <a:lnTo>
                      <a:pt x="741386" y="334986"/>
                    </a:lnTo>
                    <a:cubicBezTo>
                      <a:pt x="768630" y="362230"/>
                      <a:pt x="768630" y="406400"/>
                      <a:pt x="741386" y="433644"/>
                    </a:cubicBezTo>
                    <a:lnTo>
                      <a:pt x="433644" y="741386"/>
                    </a:lnTo>
                    <a:cubicBezTo>
                      <a:pt x="406400" y="768630"/>
                      <a:pt x="362230" y="768630"/>
                      <a:pt x="334986" y="741386"/>
                    </a:cubicBezTo>
                    <a:lnTo>
                      <a:pt x="27244" y="433644"/>
                    </a:lnTo>
                    <a:cubicBezTo>
                      <a:pt x="0" y="406400"/>
                      <a:pt x="0" y="362230"/>
                      <a:pt x="27244" y="334986"/>
                    </a:cubicBezTo>
                    <a:lnTo>
                      <a:pt x="334986" y="27244"/>
                    </a:lnTo>
                    <a:cubicBezTo>
                      <a:pt x="362230" y="0"/>
                      <a:pt x="406400" y="0"/>
                      <a:pt x="433644" y="27244"/>
                    </a:cubicBezTo>
                    <a:close/>
                  </a:path>
                </a:pathLst>
              </a:custGeom>
              <a:solidFill>
                <a:srgbClr val="000000">
                  <a:alpha val="0"/>
                </a:srgbClr>
              </a:solidFill>
              <a:ln w="95250" cap="rnd">
                <a:solidFill>
                  <a:srgbClr val="7D174E"/>
                </a:solidFill>
                <a:prstDash val="solid"/>
                <a:round/>
              </a:ln>
            </p:spPr>
          </p:sp>
          <p:sp>
            <p:nvSpPr>
              <p:cNvPr id="34" name="TextBox 34"/>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35" name="Group 35"/>
            <p:cNvGrpSpPr/>
            <p:nvPr/>
          </p:nvGrpSpPr>
          <p:grpSpPr>
            <a:xfrm>
              <a:off x="413045" y="413045"/>
              <a:ext cx="3021095" cy="3021095"/>
              <a:chOff x="0" y="0"/>
              <a:chExt cx="812800" cy="812800"/>
            </a:xfrm>
          </p:grpSpPr>
          <p:sp>
            <p:nvSpPr>
              <p:cNvPr id="36" name="Freeform 36"/>
              <p:cNvSpPr/>
              <p:nvPr/>
            </p:nvSpPr>
            <p:spPr>
              <a:xfrm>
                <a:off x="28124" y="28124"/>
                <a:ext cx="756551" cy="756551"/>
              </a:xfrm>
              <a:custGeom>
                <a:avLst/>
                <a:gdLst/>
                <a:ahLst/>
                <a:cxnLst/>
                <a:rect l="l" t="t" r="r" b="b"/>
                <a:pathLst>
                  <a:path w="756551" h="756551">
                    <a:moveTo>
                      <a:pt x="441094" y="34694"/>
                    </a:moveTo>
                    <a:lnTo>
                      <a:pt x="721858" y="315458"/>
                    </a:lnTo>
                    <a:cubicBezTo>
                      <a:pt x="756552" y="350152"/>
                      <a:pt x="756552" y="406400"/>
                      <a:pt x="721858" y="441094"/>
                    </a:cubicBezTo>
                    <a:lnTo>
                      <a:pt x="441094" y="721858"/>
                    </a:lnTo>
                    <a:cubicBezTo>
                      <a:pt x="406400" y="756552"/>
                      <a:pt x="350152" y="756552"/>
                      <a:pt x="315458" y="721858"/>
                    </a:cubicBezTo>
                    <a:lnTo>
                      <a:pt x="34694" y="441094"/>
                    </a:lnTo>
                    <a:cubicBezTo>
                      <a:pt x="0" y="406400"/>
                      <a:pt x="0" y="350152"/>
                      <a:pt x="34694" y="315458"/>
                    </a:cubicBezTo>
                    <a:lnTo>
                      <a:pt x="315458" y="34694"/>
                    </a:lnTo>
                    <a:cubicBezTo>
                      <a:pt x="350152" y="0"/>
                      <a:pt x="406400" y="0"/>
                      <a:pt x="441094" y="34694"/>
                    </a:cubicBezTo>
                    <a:close/>
                  </a:path>
                </a:pathLst>
              </a:custGeom>
              <a:solidFill>
                <a:srgbClr val="7D174E"/>
              </a:solidFill>
            </p:spPr>
          </p:sp>
          <p:sp>
            <p:nvSpPr>
              <p:cNvPr id="37" name="TextBox 37"/>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38" name="Group 38"/>
            <p:cNvGrpSpPr/>
            <p:nvPr/>
          </p:nvGrpSpPr>
          <p:grpSpPr>
            <a:xfrm>
              <a:off x="1236863" y="2747410"/>
              <a:ext cx="1373459" cy="1373459"/>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D174E"/>
              </a:solidFill>
              <a:ln w="95250" cap="sq">
                <a:solidFill>
                  <a:srgbClr val="F7F7F7"/>
                </a:solidFill>
                <a:prstDash val="solid"/>
                <a:miter/>
              </a:ln>
            </p:spPr>
          </p:sp>
          <p:sp>
            <p:nvSpPr>
              <p:cNvPr id="40" name="TextBox 40"/>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41" name="Freeform 41"/>
            <p:cNvSpPr/>
            <p:nvPr/>
          </p:nvSpPr>
          <p:spPr>
            <a:xfrm>
              <a:off x="1525557" y="1451497"/>
              <a:ext cx="796070" cy="826013"/>
            </a:xfrm>
            <a:custGeom>
              <a:avLst/>
              <a:gdLst/>
              <a:ahLst/>
              <a:cxnLst/>
              <a:rect l="l" t="t" r="r" b="b"/>
              <a:pathLst>
                <a:path w="796070" h="826013">
                  <a:moveTo>
                    <a:pt x="0" y="0"/>
                  </a:moveTo>
                  <a:lnTo>
                    <a:pt x="796070" y="0"/>
                  </a:lnTo>
                  <a:lnTo>
                    <a:pt x="796070" y="826013"/>
                  </a:lnTo>
                  <a:lnTo>
                    <a:pt x="0" y="826013"/>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42" name="Freeform 42"/>
            <p:cNvSpPr/>
            <p:nvPr/>
          </p:nvSpPr>
          <p:spPr>
            <a:xfrm rot="6537121" flipH="1">
              <a:off x="4452210" y="2113134"/>
              <a:ext cx="1106422" cy="1505337"/>
            </a:xfrm>
            <a:custGeom>
              <a:avLst/>
              <a:gdLst/>
              <a:ahLst/>
              <a:cxnLst/>
              <a:rect l="l" t="t" r="r" b="b"/>
              <a:pathLst>
                <a:path w="1106422" h="1505337">
                  <a:moveTo>
                    <a:pt x="1106422" y="0"/>
                  </a:moveTo>
                  <a:lnTo>
                    <a:pt x="0" y="0"/>
                  </a:lnTo>
                  <a:lnTo>
                    <a:pt x="0" y="1505337"/>
                  </a:lnTo>
                  <a:lnTo>
                    <a:pt x="1106422" y="1505337"/>
                  </a:lnTo>
                  <a:lnTo>
                    <a:pt x="1106422"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3" name="TextBox 43"/>
            <p:cNvSpPr txBox="1"/>
            <p:nvPr/>
          </p:nvSpPr>
          <p:spPr>
            <a:xfrm>
              <a:off x="1652410" y="3147754"/>
              <a:ext cx="542364" cy="525145"/>
            </a:xfrm>
            <a:prstGeom prst="rect">
              <a:avLst/>
            </a:prstGeom>
          </p:spPr>
          <p:txBody>
            <a:bodyPr lIns="0" tIns="0" rIns="0" bIns="0" rtlCol="0" anchor="t">
              <a:spAutoFit/>
            </a:bodyPr>
            <a:lstStyle/>
            <a:p>
              <a:pPr marL="0" lvl="1" indent="0" algn="ctr">
                <a:lnSpc>
                  <a:spcPts val="3359"/>
                </a:lnSpc>
                <a:spcBef>
                  <a:spcPct val="0"/>
                </a:spcBef>
              </a:pPr>
              <a:r>
                <a:rPr lang="en-US" sz="2399" b="1">
                  <a:solidFill>
                    <a:srgbClr val="FFFFFF"/>
                  </a:solidFill>
                  <a:latin typeface="Source Sans Pro Bold"/>
                  <a:ea typeface="Source Sans Pro Bold"/>
                  <a:cs typeface="Source Sans Pro Bold"/>
                  <a:sym typeface="Source Sans Pro Bold"/>
                </a:rPr>
                <a:t>03</a:t>
              </a:r>
            </a:p>
          </p:txBody>
        </p:sp>
        <p:sp>
          <p:nvSpPr>
            <p:cNvPr id="44" name="TextBox 44"/>
            <p:cNvSpPr txBox="1"/>
            <p:nvPr/>
          </p:nvSpPr>
          <p:spPr>
            <a:xfrm>
              <a:off x="227331" y="4521260"/>
              <a:ext cx="3392523" cy="1004993"/>
            </a:xfrm>
            <a:prstGeom prst="rect">
              <a:avLst/>
            </a:prstGeom>
          </p:spPr>
          <p:txBody>
            <a:bodyPr lIns="0" tIns="0" rIns="0" bIns="0" rtlCol="0" anchor="t">
              <a:spAutoFit/>
            </a:bodyPr>
            <a:lstStyle/>
            <a:p>
              <a:pPr marL="0" lvl="1" indent="0" algn="ctr">
                <a:lnSpc>
                  <a:spcPts val="3079"/>
                </a:lnSpc>
                <a:spcBef>
                  <a:spcPct val="0"/>
                </a:spcBef>
              </a:pPr>
              <a:r>
                <a:rPr lang="en-US" sz="2199" b="1">
                  <a:solidFill>
                    <a:srgbClr val="0F225B"/>
                  </a:solidFill>
                  <a:latin typeface="Source Sans Pro Bold"/>
                  <a:ea typeface="Source Sans Pro Bold"/>
                  <a:cs typeface="Source Sans Pro Bold"/>
                  <a:sym typeface="Source Sans Pro Bold"/>
                </a:rPr>
                <a:t>Pregătire participanți</a:t>
              </a:r>
            </a:p>
          </p:txBody>
        </p:sp>
      </p:grpSp>
      <p:grpSp>
        <p:nvGrpSpPr>
          <p:cNvPr id="45" name="Group 45"/>
          <p:cNvGrpSpPr/>
          <p:nvPr/>
        </p:nvGrpSpPr>
        <p:grpSpPr>
          <a:xfrm>
            <a:off x="11933754" y="3458121"/>
            <a:ext cx="2885388" cy="3754165"/>
            <a:chOff x="0" y="0"/>
            <a:chExt cx="3847184" cy="5005553"/>
          </a:xfrm>
        </p:grpSpPr>
        <p:grpSp>
          <p:nvGrpSpPr>
            <p:cNvPr id="46" name="Group 46"/>
            <p:cNvGrpSpPr/>
            <p:nvPr/>
          </p:nvGrpSpPr>
          <p:grpSpPr>
            <a:xfrm>
              <a:off x="0" y="0"/>
              <a:ext cx="3847184" cy="3847184"/>
              <a:chOff x="0" y="0"/>
              <a:chExt cx="812800" cy="812800"/>
            </a:xfrm>
          </p:grpSpPr>
          <p:sp>
            <p:nvSpPr>
              <p:cNvPr id="47" name="Freeform 47"/>
              <p:cNvSpPr/>
              <p:nvPr/>
            </p:nvSpPr>
            <p:spPr>
              <a:xfrm>
                <a:off x="22085" y="22085"/>
                <a:ext cx="768629" cy="768629"/>
              </a:xfrm>
              <a:custGeom>
                <a:avLst/>
                <a:gdLst/>
                <a:ahLst/>
                <a:cxnLst/>
                <a:rect l="l" t="t" r="r" b="b"/>
                <a:pathLst>
                  <a:path w="768629" h="768629">
                    <a:moveTo>
                      <a:pt x="433644" y="27244"/>
                    </a:moveTo>
                    <a:lnTo>
                      <a:pt x="741386" y="334986"/>
                    </a:lnTo>
                    <a:cubicBezTo>
                      <a:pt x="768630" y="362230"/>
                      <a:pt x="768630" y="406400"/>
                      <a:pt x="741386" y="433644"/>
                    </a:cubicBezTo>
                    <a:lnTo>
                      <a:pt x="433644" y="741386"/>
                    </a:lnTo>
                    <a:cubicBezTo>
                      <a:pt x="406400" y="768630"/>
                      <a:pt x="362230" y="768630"/>
                      <a:pt x="334986" y="741386"/>
                    </a:cubicBezTo>
                    <a:lnTo>
                      <a:pt x="27244" y="433644"/>
                    </a:lnTo>
                    <a:cubicBezTo>
                      <a:pt x="0" y="406400"/>
                      <a:pt x="0" y="362230"/>
                      <a:pt x="27244" y="334986"/>
                    </a:cubicBezTo>
                    <a:lnTo>
                      <a:pt x="334986" y="27244"/>
                    </a:lnTo>
                    <a:cubicBezTo>
                      <a:pt x="362230" y="0"/>
                      <a:pt x="406400" y="0"/>
                      <a:pt x="433644" y="27244"/>
                    </a:cubicBezTo>
                    <a:close/>
                  </a:path>
                </a:pathLst>
              </a:custGeom>
              <a:solidFill>
                <a:srgbClr val="000000">
                  <a:alpha val="0"/>
                </a:srgbClr>
              </a:solidFill>
              <a:ln w="95250" cap="rnd">
                <a:solidFill>
                  <a:srgbClr val="AE1E1E"/>
                </a:solidFill>
                <a:prstDash val="solid"/>
                <a:round/>
              </a:ln>
            </p:spPr>
          </p:sp>
          <p:sp>
            <p:nvSpPr>
              <p:cNvPr id="48" name="TextBox 48"/>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49" name="Group 49"/>
            <p:cNvGrpSpPr/>
            <p:nvPr/>
          </p:nvGrpSpPr>
          <p:grpSpPr>
            <a:xfrm>
              <a:off x="413045" y="413045"/>
              <a:ext cx="3021095" cy="3021095"/>
              <a:chOff x="0" y="0"/>
              <a:chExt cx="812800" cy="812800"/>
            </a:xfrm>
          </p:grpSpPr>
          <p:sp>
            <p:nvSpPr>
              <p:cNvPr id="50" name="Freeform 50"/>
              <p:cNvSpPr/>
              <p:nvPr/>
            </p:nvSpPr>
            <p:spPr>
              <a:xfrm>
                <a:off x="28124" y="28124"/>
                <a:ext cx="756551" cy="756551"/>
              </a:xfrm>
              <a:custGeom>
                <a:avLst/>
                <a:gdLst/>
                <a:ahLst/>
                <a:cxnLst/>
                <a:rect l="l" t="t" r="r" b="b"/>
                <a:pathLst>
                  <a:path w="756551" h="756551">
                    <a:moveTo>
                      <a:pt x="441094" y="34694"/>
                    </a:moveTo>
                    <a:lnTo>
                      <a:pt x="721858" y="315458"/>
                    </a:lnTo>
                    <a:cubicBezTo>
                      <a:pt x="756552" y="350152"/>
                      <a:pt x="756552" y="406400"/>
                      <a:pt x="721858" y="441094"/>
                    </a:cubicBezTo>
                    <a:lnTo>
                      <a:pt x="441094" y="721858"/>
                    </a:lnTo>
                    <a:cubicBezTo>
                      <a:pt x="406400" y="756552"/>
                      <a:pt x="350152" y="756552"/>
                      <a:pt x="315458" y="721858"/>
                    </a:cubicBezTo>
                    <a:lnTo>
                      <a:pt x="34694" y="441094"/>
                    </a:lnTo>
                    <a:cubicBezTo>
                      <a:pt x="0" y="406400"/>
                      <a:pt x="0" y="350152"/>
                      <a:pt x="34694" y="315458"/>
                    </a:cubicBezTo>
                    <a:lnTo>
                      <a:pt x="315458" y="34694"/>
                    </a:lnTo>
                    <a:cubicBezTo>
                      <a:pt x="350152" y="0"/>
                      <a:pt x="406400" y="0"/>
                      <a:pt x="441094" y="34694"/>
                    </a:cubicBezTo>
                    <a:close/>
                  </a:path>
                </a:pathLst>
              </a:custGeom>
              <a:solidFill>
                <a:srgbClr val="AE1E1E"/>
              </a:solidFill>
            </p:spPr>
          </p:sp>
          <p:sp>
            <p:nvSpPr>
              <p:cNvPr id="51" name="TextBox 51"/>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52" name="Group 52"/>
            <p:cNvGrpSpPr/>
            <p:nvPr/>
          </p:nvGrpSpPr>
          <p:grpSpPr>
            <a:xfrm>
              <a:off x="1236863" y="2747410"/>
              <a:ext cx="1373459" cy="1373459"/>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E1E1E"/>
              </a:solidFill>
              <a:ln w="95250" cap="sq">
                <a:solidFill>
                  <a:srgbClr val="F7F7F7"/>
                </a:solidFill>
                <a:prstDash val="solid"/>
                <a:miter/>
              </a:ln>
            </p:spPr>
          </p:sp>
          <p:sp>
            <p:nvSpPr>
              <p:cNvPr id="54" name="TextBox 54"/>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55" name="Freeform 55"/>
            <p:cNvSpPr/>
            <p:nvPr/>
          </p:nvSpPr>
          <p:spPr>
            <a:xfrm>
              <a:off x="1479525" y="1544666"/>
              <a:ext cx="888134" cy="758244"/>
            </a:xfrm>
            <a:custGeom>
              <a:avLst/>
              <a:gdLst/>
              <a:ahLst/>
              <a:cxnLst/>
              <a:rect l="l" t="t" r="r" b="b"/>
              <a:pathLst>
                <a:path w="888134" h="758244">
                  <a:moveTo>
                    <a:pt x="0" y="0"/>
                  </a:moveTo>
                  <a:lnTo>
                    <a:pt x="888134" y="0"/>
                  </a:lnTo>
                  <a:lnTo>
                    <a:pt x="888134" y="758244"/>
                  </a:lnTo>
                  <a:lnTo>
                    <a:pt x="0" y="758244"/>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56" name="TextBox 56"/>
            <p:cNvSpPr txBox="1"/>
            <p:nvPr/>
          </p:nvSpPr>
          <p:spPr>
            <a:xfrm>
              <a:off x="1652410" y="3147754"/>
              <a:ext cx="542364" cy="525145"/>
            </a:xfrm>
            <a:prstGeom prst="rect">
              <a:avLst/>
            </a:prstGeom>
          </p:spPr>
          <p:txBody>
            <a:bodyPr lIns="0" tIns="0" rIns="0" bIns="0" rtlCol="0" anchor="t">
              <a:spAutoFit/>
            </a:bodyPr>
            <a:lstStyle/>
            <a:p>
              <a:pPr marL="0" lvl="1" indent="0" algn="ctr">
                <a:lnSpc>
                  <a:spcPts val="3359"/>
                </a:lnSpc>
                <a:spcBef>
                  <a:spcPct val="0"/>
                </a:spcBef>
              </a:pPr>
              <a:r>
                <a:rPr lang="en-US" sz="2399" b="1">
                  <a:solidFill>
                    <a:srgbClr val="FFFFFF"/>
                  </a:solidFill>
                  <a:latin typeface="Source Sans Pro Bold"/>
                  <a:ea typeface="Source Sans Pro Bold"/>
                  <a:cs typeface="Source Sans Pro Bold"/>
                  <a:sym typeface="Source Sans Pro Bold"/>
                </a:rPr>
                <a:t>04</a:t>
              </a:r>
            </a:p>
          </p:txBody>
        </p:sp>
        <p:sp>
          <p:nvSpPr>
            <p:cNvPr id="57" name="TextBox 57"/>
            <p:cNvSpPr txBox="1"/>
            <p:nvPr/>
          </p:nvSpPr>
          <p:spPr>
            <a:xfrm>
              <a:off x="227331" y="4521260"/>
              <a:ext cx="3392523" cy="484293"/>
            </a:xfrm>
            <a:prstGeom prst="rect">
              <a:avLst/>
            </a:prstGeom>
          </p:spPr>
          <p:txBody>
            <a:bodyPr lIns="0" tIns="0" rIns="0" bIns="0" rtlCol="0" anchor="t">
              <a:spAutoFit/>
            </a:bodyPr>
            <a:lstStyle/>
            <a:p>
              <a:pPr marL="0" lvl="1" indent="0" algn="ctr">
                <a:lnSpc>
                  <a:spcPts val="3079"/>
                </a:lnSpc>
                <a:spcBef>
                  <a:spcPct val="0"/>
                </a:spcBef>
              </a:pPr>
              <a:r>
                <a:rPr lang="en-US" sz="2199" b="1">
                  <a:solidFill>
                    <a:srgbClr val="0F225B"/>
                  </a:solidFill>
                  <a:latin typeface="Source Sans Pro Bold"/>
                  <a:ea typeface="Source Sans Pro Bold"/>
                  <a:cs typeface="Source Sans Pro Bold"/>
                  <a:sym typeface="Source Sans Pro Bold"/>
                </a:rPr>
                <a:t>Mobilități</a:t>
              </a:r>
            </a:p>
          </p:txBody>
        </p:sp>
      </p:grpSp>
      <p:sp>
        <p:nvSpPr>
          <p:cNvPr id="58" name="Freeform 58"/>
          <p:cNvSpPr/>
          <p:nvPr/>
        </p:nvSpPr>
        <p:spPr>
          <a:xfrm rot="2989100">
            <a:off x="14863983" y="3557133"/>
            <a:ext cx="829817" cy="1129002"/>
          </a:xfrm>
          <a:custGeom>
            <a:avLst/>
            <a:gdLst/>
            <a:ahLst/>
            <a:cxnLst/>
            <a:rect l="l" t="t" r="r" b="b"/>
            <a:pathLst>
              <a:path w="829817" h="1129002">
                <a:moveTo>
                  <a:pt x="0" y="0"/>
                </a:moveTo>
                <a:lnTo>
                  <a:pt x="829817" y="0"/>
                </a:lnTo>
                <a:lnTo>
                  <a:pt x="829817" y="1129002"/>
                </a:lnTo>
                <a:lnTo>
                  <a:pt x="0" y="11290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9" name="Group 59"/>
          <p:cNvGrpSpPr/>
          <p:nvPr/>
        </p:nvGrpSpPr>
        <p:grpSpPr>
          <a:xfrm>
            <a:off x="15580032" y="4155774"/>
            <a:ext cx="2885388" cy="4724790"/>
            <a:chOff x="0" y="0"/>
            <a:chExt cx="3847184" cy="6299719"/>
          </a:xfrm>
        </p:grpSpPr>
        <p:grpSp>
          <p:nvGrpSpPr>
            <p:cNvPr id="60" name="Group 60"/>
            <p:cNvGrpSpPr/>
            <p:nvPr/>
          </p:nvGrpSpPr>
          <p:grpSpPr>
            <a:xfrm>
              <a:off x="1236863" y="3797970"/>
              <a:ext cx="1373459" cy="1373459"/>
              <a:chOff x="0" y="0"/>
              <a:chExt cx="812800" cy="812800"/>
            </a:xfrm>
          </p:grpSpPr>
          <p:sp>
            <p:nvSpPr>
              <p:cNvPr id="61" name="Freeform 6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887"/>
              </a:solidFill>
              <a:ln w="95250" cap="sq">
                <a:solidFill>
                  <a:srgbClr val="F7F7F7"/>
                </a:solidFill>
                <a:prstDash val="solid"/>
                <a:miter/>
              </a:ln>
            </p:spPr>
          </p:sp>
          <p:sp>
            <p:nvSpPr>
              <p:cNvPr id="62" name="TextBox 62"/>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63" name="TextBox 63"/>
            <p:cNvSpPr txBox="1"/>
            <p:nvPr/>
          </p:nvSpPr>
          <p:spPr>
            <a:xfrm>
              <a:off x="378872" y="5294726"/>
              <a:ext cx="3392523" cy="1004993"/>
            </a:xfrm>
            <a:prstGeom prst="rect">
              <a:avLst/>
            </a:prstGeom>
          </p:spPr>
          <p:txBody>
            <a:bodyPr lIns="0" tIns="0" rIns="0" bIns="0" rtlCol="0" anchor="t">
              <a:spAutoFit/>
            </a:bodyPr>
            <a:lstStyle/>
            <a:p>
              <a:pPr marL="0" lvl="1" indent="0" algn="ctr">
                <a:lnSpc>
                  <a:spcPts val="3079"/>
                </a:lnSpc>
                <a:spcBef>
                  <a:spcPct val="0"/>
                </a:spcBef>
              </a:pPr>
              <a:r>
                <a:rPr lang="en-US" sz="2199" b="1">
                  <a:solidFill>
                    <a:srgbClr val="0F225B"/>
                  </a:solidFill>
                  <a:latin typeface="Source Sans Pro Bold"/>
                  <a:ea typeface="Source Sans Pro Bold"/>
                  <a:cs typeface="Source Sans Pro Bold"/>
                  <a:sym typeface="Source Sans Pro Bold"/>
                </a:rPr>
                <a:t>Follow-up și raportare</a:t>
              </a:r>
            </a:p>
          </p:txBody>
        </p:sp>
        <p:sp>
          <p:nvSpPr>
            <p:cNvPr id="64" name="TextBox 64"/>
            <p:cNvSpPr txBox="1"/>
            <p:nvPr/>
          </p:nvSpPr>
          <p:spPr>
            <a:xfrm>
              <a:off x="1714622" y="4198314"/>
              <a:ext cx="542364" cy="525145"/>
            </a:xfrm>
            <a:prstGeom prst="rect">
              <a:avLst/>
            </a:prstGeom>
          </p:spPr>
          <p:txBody>
            <a:bodyPr lIns="0" tIns="0" rIns="0" bIns="0" rtlCol="0" anchor="t">
              <a:spAutoFit/>
            </a:bodyPr>
            <a:lstStyle/>
            <a:p>
              <a:pPr marL="0" lvl="1" indent="0" algn="ctr">
                <a:lnSpc>
                  <a:spcPts val="3359"/>
                </a:lnSpc>
                <a:spcBef>
                  <a:spcPct val="0"/>
                </a:spcBef>
              </a:pPr>
              <a:r>
                <a:rPr lang="en-US" sz="2399" b="1">
                  <a:solidFill>
                    <a:srgbClr val="FFFFFF"/>
                  </a:solidFill>
                  <a:latin typeface="Source Sans Pro Bold"/>
                  <a:ea typeface="Source Sans Pro Bold"/>
                  <a:cs typeface="Source Sans Pro Bold"/>
                  <a:sym typeface="Source Sans Pro Bold"/>
                </a:rPr>
                <a:t>05</a:t>
              </a:r>
            </a:p>
          </p:txBody>
        </p:sp>
        <p:grpSp>
          <p:nvGrpSpPr>
            <p:cNvPr id="65" name="Group 65"/>
            <p:cNvGrpSpPr/>
            <p:nvPr/>
          </p:nvGrpSpPr>
          <p:grpSpPr>
            <a:xfrm>
              <a:off x="413045" y="413045"/>
              <a:ext cx="3021095" cy="3021095"/>
              <a:chOff x="0" y="0"/>
              <a:chExt cx="812800" cy="812800"/>
            </a:xfrm>
          </p:grpSpPr>
          <p:sp>
            <p:nvSpPr>
              <p:cNvPr id="66" name="Freeform 66"/>
              <p:cNvSpPr/>
              <p:nvPr/>
            </p:nvSpPr>
            <p:spPr>
              <a:xfrm>
                <a:off x="28124" y="28124"/>
                <a:ext cx="756551" cy="756551"/>
              </a:xfrm>
              <a:custGeom>
                <a:avLst/>
                <a:gdLst/>
                <a:ahLst/>
                <a:cxnLst/>
                <a:rect l="l" t="t" r="r" b="b"/>
                <a:pathLst>
                  <a:path w="756551" h="756551">
                    <a:moveTo>
                      <a:pt x="441094" y="34694"/>
                    </a:moveTo>
                    <a:lnTo>
                      <a:pt x="721858" y="315458"/>
                    </a:lnTo>
                    <a:cubicBezTo>
                      <a:pt x="756552" y="350152"/>
                      <a:pt x="756552" y="406400"/>
                      <a:pt x="721858" y="441094"/>
                    </a:cubicBezTo>
                    <a:lnTo>
                      <a:pt x="441094" y="721858"/>
                    </a:lnTo>
                    <a:cubicBezTo>
                      <a:pt x="406400" y="756552"/>
                      <a:pt x="350152" y="756552"/>
                      <a:pt x="315458" y="721858"/>
                    </a:cubicBezTo>
                    <a:lnTo>
                      <a:pt x="34694" y="441094"/>
                    </a:lnTo>
                    <a:cubicBezTo>
                      <a:pt x="0" y="406400"/>
                      <a:pt x="0" y="350152"/>
                      <a:pt x="34694" y="315458"/>
                    </a:cubicBezTo>
                    <a:lnTo>
                      <a:pt x="315458" y="34694"/>
                    </a:lnTo>
                    <a:cubicBezTo>
                      <a:pt x="350152" y="0"/>
                      <a:pt x="406400" y="0"/>
                      <a:pt x="441094" y="34694"/>
                    </a:cubicBezTo>
                    <a:close/>
                  </a:path>
                </a:pathLst>
              </a:custGeom>
              <a:solidFill>
                <a:srgbClr val="FF8887"/>
              </a:solidFill>
            </p:spPr>
          </p:sp>
          <p:sp>
            <p:nvSpPr>
              <p:cNvPr id="67" name="TextBox 67"/>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68" name="Group 68"/>
            <p:cNvGrpSpPr/>
            <p:nvPr/>
          </p:nvGrpSpPr>
          <p:grpSpPr>
            <a:xfrm>
              <a:off x="0" y="0"/>
              <a:ext cx="3847184" cy="3847184"/>
              <a:chOff x="0" y="0"/>
              <a:chExt cx="812800" cy="812800"/>
            </a:xfrm>
          </p:grpSpPr>
          <p:sp>
            <p:nvSpPr>
              <p:cNvPr id="69" name="Freeform 69"/>
              <p:cNvSpPr/>
              <p:nvPr/>
            </p:nvSpPr>
            <p:spPr>
              <a:xfrm>
                <a:off x="22085" y="22085"/>
                <a:ext cx="768629" cy="768629"/>
              </a:xfrm>
              <a:custGeom>
                <a:avLst/>
                <a:gdLst/>
                <a:ahLst/>
                <a:cxnLst/>
                <a:rect l="l" t="t" r="r" b="b"/>
                <a:pathLst>
                  <a:path w="768629" h="768629">
                    <a:moveTo>
                      <a:pt x="433644" y="27244"/>
                    </a:moveTo>
                    <a:lnTo>
                      <a:pt x="741386" y="334986"/>
                    </a:lnTo>
                    <a:cubicBezTo>
                      <a:pt x="768630" y="362230"/>
                      <a:pt x="768630" y="406400"/>
                      <a:pt x="741386" y="433644"/>
                    </a:cubicBezTo>
                    <a:lnTo>
                      <a:pt x="433644" y="741386"/>
                    </a:lnTo>
                    <a:cubicBezTo>
                      <a:pt x="406400" y="768630"/>
                      <a:pt x="362230" y="768630"/>
                      <a:pt x="334986" y="741386"/>
                    </a:cubicBezTo>
                    <a:lnTo>
                      <a:pt x="27244" y="433644"/>
                    </a:lnTo>
                    <a:cubicBezTo>
                      <a:pt x="0" y="406400"/>
                      <a:pt x="0" y="362230"/>
                      <a:pt x="27244" y="334986"/>
                    </a:cubicBezTo>
                    <a:lnTo>
                      <a:pt x="334986" y="27244"/>
                    </a:lnTo>
                    <a:cubicBezTo>
                      <a:pt x="362230" y="0"/>
                      <a:pt x="406400" y="0"/>
                      <a:pt x="433644" y="27244"/>
                    </a:cubicBezTo>
                    <a:close/>
                  </a:path>
                </a:pathLst>
              </a:custGeom>
              <a:solidFill>
                <a:srgbClr val="000000">
                  <a:alpha val="0"/>
                </a:srgbClr>
              </a:solidFill>
              <a:ln w="95250" cap="rnd">
                <a:solidFill>
                  <a:srgbClr val="FF8887"/>
                </a:solidFill>
                <a:prstDash val="solid"/>
                <a:round/>
              </a:ln>
            </p:spPr>
          </p:sp>
          <p:sp>
            <p:nvSpPr>
              <p:cNvPr id="70" name="TextBox 70"/>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sp>
          <p:nvSpPr>
            <p:cNvPr id="71" name="Freeform 71"/>
            <p:cNvSpPr/>
            <p:nvPr/>
          </p:nvSpPr>
          <p:spPr>
            <a:xfrm>
              <a:off x="1464543" y="1464543"/>
              <a:ext cx="918098" cy="918098"/>
            </a:xfrm>
            <a:custGeom>
              <a:avLst/>
              <a:gdLst/>
              <a:ahLst/>
              <a:cxnLst/>
              <a:rect l="l" t="t" r="r" b="b"/>
              <a:pathLst>
                <a:path w="918098" h="918098">
                  <a:moveTo>
                    <a:pt x="0" y="0"/>
                  </a:moveTo>
                  <a:lnTo>
                    <a:pt x="918098" y="0"/>
                  </a:lnTo>
                  <a:lnTo>
                    <a:pt x="918098" y="918098"/>
                  </a:lnTo>
                  <a:lnTo>
                    <a:pt x="0" y="9180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sp>
        <p:nvSpPr>
          <p:cNvPr id="72" name="TextBox 72"/>
          <p:cNvSpPr txBox="1"/>
          <p:nvPr/>
        </p:nvSpPr>
        <p:spPr>
          <a:xfrm>
            <a:off x="4514678" y="8285616"/>
            <a:ext cx="10391061" cy="1251584"/>
          </a:xfrm>
          <a:prstGeom prst="rect">
            <a:avLst/>
          </a:prstGeom>
        </p:spPr>
        <p:txBody>
          <a:bodyPr lIns="0" tIns="0" rIns="0" bIns="0" rtlCol="0" anchor="t">
            <a:spAutoFit/>
          </a:bodyPr>
          <a:lstStyle/>
          <a:p>
            <a:pPr algn="ctr">
              <a:lnSpc>
                <a:spcPts val="5040"/>
              </a:lnSpc>
            </a:pPr>
            <a:r>
              <a:rPr lang="en-US" sz="3600" b="1">
                <a:solidFill>
                  <a:srgbClr val="0F225B"/>
                </a:solidFill>
                <a:latin typeface="Canva Sans Bold"/>
                <a:ea typeface="Canva Sans Bold"/>
                <a:cs typeface="Canva Sans Bold"/>
                <a:sym typeface="Canva Sans Bold"/>
              </a:rPr>
              <a:t>Activități transversale: </a:t>
            </a:r>
          </a:p>
          <a:p>
            <a:pPr algn="ctr">
              <a:lnSpc>
                <a:spcPts val="5040"/>
              </a:lnSpc>
            </a:pPr>
            <a:r>
              <a:rPr lang="en-US" sz="3600" b="1">
                <a:solidFill>
                  <a:srgbClr val="0F225B"/>
                </a:solidFill>
                <a:latin typeface="Canva Sans Bold"/>
                <a:ea typeface="Canva Sans Bold"/>
                <a:cs typeface="Canva Sans Bold"/>
                <a:sym typeface="Canva Sans Bold"/>
              </a:rPr>
              <a:t>management proiect, publicitate și diseminare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extBox 2"/>
          <p:cNvSpPr txBox="1"/>
          <p:nvPr/>
        </p:nvSpPr>
        <p:spPr>
          <a:xfrm>
            <a:off x="1901127" y="8770510"/>
            <a:ext cx="6337101" cy="1064805"/>
          </a:xfrm>
          <a:prstGeom prst="rect">
            <a:avLst/>
          </a:prstGeom>
        </p:spPr>
        <p:txBody>
          <a:bodyPr lIns="0" tIns="0" rIns="0" bIns="0" rtlCol="0" anchor="t">
            <a:spAutoFit/>
          </a:bodyPr>
          <a:lstStyle/>
          <a:p>
            <a:pPr algn="ctr">
              <a:lnSpc>
                <a:spcPts val="4309"/>
              </a:lnSpc>
            </a:pPr>
            <a:r>
              <a:rPr lang="en-US" sz="3078" b="1">
                <a:solidFill>
                  <a:srgbClr val="0F225B"/>
                </a:solidFill>
                <a:latin typeface="Source Sans Pro Bold"/>
                <a:ea typeface="Source Sans Pro Bold"/>
                <a:cs typeface="Source Sans Pro Bold"/>
                <a:sym typeface="Source Sans Pro Bold"/>
              </a:rPr>
              <a:t>Un auxiliar - curs de 10 ore </a:t>
            </a:r>
          </a:p>
          <a:p>
            <a:pPr marL="0" lvl="1" indent="0" algn="ctr">
              <a:lnSpc>
                <a:spcPts val="4309"/>
              </a:lnSpc>
              <a:spcBef>
                <a:spcPct val="0"/>
              </a:spcBef>
            </a:pPr>
            <a:r>
              <a:rPr lang="en-US" sz="3078" b="1">
                <a:solidFill>
                  <a:srgbClr val="0F225B"/>
                </a:solidFill>
                <a:latin typeface="Source Sans Pro Bold"/>
                <a:ea typeface="Source Sans Pro Bold"/>
                <a:cs typeface="Source Sans Pro Bold"/>
                <a:sym typeface="Source Sans Pro Bold"/>
              </a:rPr>
              <a:t>„Start IT-Robotică” </a:t>
            </a:r>
          </a:p>
        </p:txBody>
      </p:sp>
      <p:sp>
        <p:nvSpPr>
          <p:cNvPr id="3" name="TextBox 3"/>
          <p:cNvSpPr txBox="1"/>
          <p:nvPr/>
        </p:nvSpPr>
        <p:spPr>
          <a:xfrm>
            <a:off x="11910756" y="3106191"/>
            <a:ext cx="6131746" cy="1047750"/>
          </a:xfrm>
          <a:prstGeom prst="rect">
            <a:avLst/>
          </a:prstGeom>
        </p:spPr>
        <p:txBody>
          <a:bodyPr lIns="0" tIns="0" rIns="0" bIns="0" rtlCol="0" anchor="t">
            <a:spAutoFit/>
          </a:bodyPr>
          <a:lstStyle/>
          <a:p>
            <a:pPr algn="l">
              <a:lnSpc>
                <a:spcPts val="4200"/>
              </a:lnSpc>
            </a:pPr>
            <a:r>
              <a:rPr lang="en-US" sz="3000" b="1">
                <a:solidFill>
                  <a:srgbClr val="0F225B"/>
                </a:solidFill>
                <a:latin typeface="Source Sans Pro Bold"/>
                <a:ea typeface="Source Sans Pro Bold"/>
                <a:cs typeface="Source Sans Pro Bold"/>
                <a:sym typeface="Source Sans Pro Bold"/>
              </a:rPr>
              <a:t>2 Articole, tematici Robotică</a:t>
            </a:r>
          </a:p>
          <a:p>
            <a:pPr marL="0" lvl="1" indent="0" algn="l">
              <a:lnSpc>
                <a:spcPts val="4200"/>
              </a:lnSpc>
              <a:spcBef>
                <a:spcPct val="0"/>
              </a:spcBef>
            </a:pPr>
            <a:endParaRPr lang="en-US" sz="3000" b="1">
              <a:solidFill>
                <a:srgbClr val="0F225B"/>
              </a:solidFill>
              <a:latin typeface="Source Sans Pro Bold"/>
              <a:ea typeface="Source Sans Pro Bold"/>
              <a:cs typeface="Source Sans Pro Bold"/>
              <a:sym typeface="Source Sans Pro Bold"/>
            </a:endParaRPr>
          </a:p>
        </p:txBody>
      </p:sp>
      <p:sp>
        <p:nvSpPr>
          <p:cNvPr id="4" name="TextBox 4"/>
          <p:cNvSpPr txBox="1"/>
          <p:nvPr/>
        </p:nvSpPr>
        <p:spPr>
          <a:xfrm>
            <a:off x="2653407" y="819150"/>
            <a:ext cx="12981187" cy="714376"/>
          </a:xfrm>
          <a:prstGeom prst="rect">
            <a:avLst/>
          </a:prstGeom>
        </p:spPr>
        <p:txBody>
          <a:bodyPr lIns="0" tIns="0" rIns="0" bIns="0" rtlCol="0" anchor="t">
            <a:spAutoFit/>
          </a:bodyPr>
          <a:lstStyle/>
          <a:p>
            <a:pPr marL="0" lvl="1" indent="0" algn="ctr">
              <a:lnSpc>
                <a:spcPts val="5999"/>
              </a:lnSpc>
              <a:spcBef>
                <a:spcPct val="0"/>
              </a:spcBef>
            </a:pPr>
            <a:r>
              <a:rPr lang="en-US" sz="3999" b="1">
                <a:solidFill>
                  <a:srgbClr val="0F225B"/>
                </a:solidFill>
                <a:latin typeface="Oswald Bold"/>
                <a:ea typeface="Oswald Bold"/>
                <a:cs typeface="Oswald Bold"/>
                <a:sym typeface="Oswald Bold"/>
              </a:rPr>
              <a:t>REZULTATE AȘTEPTATE</a:t>
            </a:r>
          </a:p>
        </p:txBody>
      </p:sp>
      <p:sp>
        <p:nvSpPr>
          <p:cNvPr id="5" name="TextBox 5"/>
          <p:cNvSpPr txBox="1"/>
          <p:nvPr/>
        </p:nvSpPr>
        <p:spPr>
          <a:xfrm>
            <a:off x="11910756" y="6115340"/>
            <a:ext cx="5691904" cy="495301"/>
          </a:xfrm>
          <a:prstGeom prst="rect">
            <a:avLst/>
          </a:prstGeom>
        </p:spPr>
        <p:txBody>
          <a:bodyPr lIns="0" tIns="0" rIns="0" bIns="0" rtlCol="0" anchor="t">
            <a:spAutoFit/>
          </a:bodyPr>
          <a:lstStyle/>
          <a:p>
            <a:pPr algn="l">
              <a:lnSpc>
                <a:spcPts val="4199"/>
              </a:lnSpc>
            </a:pPr>
            <a:r>
              <a:rPr lang="en-US" sz="2999" b="1">
                <a:solidFill>
                  <a:srgbClr val="0F225B"/>
                </a:solidFill>
                <a:latin typeface="Source Sans Pro Bold"/>
                <a:ea typeface="Source Sans Pro Bold"/>
                <a:cs typeface="Source Sans Pro Bold"/>
                <a:sym typeface="Source Sans Pro Bold"/>
              </a:rPr>
              <a:t>Proiect „Meserii IT ale viitorului”</a:t>
            </a:r>
          </a:p>
        </p:txBody>
      </p:sp>
      <p:sp>
        <p:nvSpPr>
          <p:cNvPr id="6" name="TextBox 6"/>
          <p:cNvSpPr txBox="1"/>
          <p:nvPr/>
        </p:nvSpPr>
        <p:spPr>
          <a:xfrm>
            <a:off x="641970" y="5190239"/>
            <a:ext cx="4570560" cy="1046709"/>
          </a:xfrm>
          <a:prstGeom prst="rect">
            <a:avLst/>
          </a:prstGeom>
        </p:spPr>
        <p:txBody>
          <a:bodyPr lIns="0" tIns="0" rIns="0" bIns="0" rtlCol="0" anchor="t">
            <a:spAutoFit/>
          </a:bodyPr>
          <a:lstStyle/>
          <a:p>
            <a:pPr marL="0" lvl="1" indent="0" algn="l">
              <a:lnSpc>
                <a:spcPts val="4257"/>
              </a:lnSpc>
              <a:spcBef>
                <a:spcPct val="0"/>
              </a:spcBef>
            </a:pPr>
            <a:r>
              <a:rPr lang="en-US" sz="3040" b="1">
                <a:solidFill>
                  <a:srgbClr val="0F225B"/>
                </a:solidFill>
                <a:latin typeface="Source Sans Pro Bold"/>
                <a:ea typeface="Source Sans Pro Bold"/>
                <a:cs typeface="Source Sans Pro Bold"/>
                <a:sym typeface="Source Sans Pro Bold"/>
              </a:rPr>
              <a:t>1 site proiect cu rezultate -resurse RED</a:t>
            </a:r>
          </a:p>
        </p:txBody>
      </p:sp>
      <p:grpSp>
        <p:nvGrpSpPr>
          <p:cNvPr id="7" name="Group 7"/>
          <p:cNvGrpSpPr/>
          <p:nvPr/>
        </p:nvGrpSpPr>
        <p:grpSpPr>
          <a:xfrm>
            <a:off x="3514912" y="2927984"/>
            <a:ext cx="8792550" cy="5805142"/>
            <a:chOff x="0" y="0"/>
            <a:chExt cx="11723400" cy="7740189"/>
          </a:xfrm>
        </p:grpSpPr>
        <p:sp>
          <p:nvSpPr>
            <p:cNvPr id="8" name="Freeform 8"/>
            <p:cNvSpPr/>
            <p:nvPr/>
          </p:nvSpPr>
          <p:spPr>
            <a:xfrm>
              <a:off x="2476141" y="0"/>
              <a:ext cx="7740189" cy="7740189"/>
            </a:xfrm>
            <a:custGeom>
              <a:avLst/>
              <a:gdLst/>
              <a:ahLst/>
              <a:cxnLst/>
              <a:rect l="l" t="t" r="r" b="b"/>
              <a:pathLst>
                <a:path w="7740189" h="7740189">
                  <a:moveTo>
                    <a:pt x="0" y="0"/>
                  </a:moveTo>
                  <a:lnTo>
                    <a:pt x="7740189" y="0"/>
                  </a:lnTo>
                  <a:lnTo>
                    <a:pt x="7740189" y="7740189"/>
                  </a:lnTo>
                  <a:lnTo>
                    <a:pt x="0" y="77401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0" y="863969"/>
              <a:ext cx="5547711" cy="2045947"/>
            </a:xfrm>
            <a:prstGeom prst="rect">
              <a:avLst/>
            </a:prstGeom>
          </p:spPr>
          <p:txBody>
            <a:bodyPr lIns="0" tIns="0" rIns="0" bIns="0" rtlCol="0" anchor="t">
              <a:spAutoFit/>
            </a:bodyPr>
            <a:lstStyle/>
            <a:p>
              <a:pPr algn="r">
                <a:lnSpc>
                  <a:spcPts val="4137"/>
                </a:lnSpc>
              </a:pPr>
              <a:r>
                <a:rPr lang="en-US" sz="2955" b="1">
                  <a:solidFill>
                    <a:srgbClr val="FFFFFF"/>
                  </a:solidFill>
                  <a:latin typeface="Source Sans Pro Bold"/>
                  <a:ea typeface="Source Sans Pro Bold"/>
                  <a:cs typeface="Source Sans Pro Bold"/>
                  <a:sym typeface="Source Sans Pro Bold"/>
                </a:rPr>
                <a:t>24</a:t>
              </a:r>
            </a:p>
            <a:p>
              <a:pPr algn="r">
                <a:lnSpc>
                  <a:spcPts val="4137"/>
                </a:lnSpc>
              </a:pPr>
              <a:r>
                <a:rPr lang="en-US" sz="2955" b="1">
                  <a:solidFill>
                    <a:srgbClr val="FFFFFF"/>
                  </a:solidFill>
                  <a:latin typeface="Source Sans Pro Bold"/>
                  <a:ea typeface="Source Sans Pro Bold"/>
                  <a:cs typeface="Source Sans Pro Bold"/>
                  <a:sym typeface="Source Sans Pro Bold"/>
                </a:rPr>
                <a:t> Europass</a:t>
              </a:r>
            </a:p>
            <a:p>
              <a:pPr marL="0" lvl="1" indent="0" algn="r">
                <a:lnSpc>
                  <a:spcPts val="4137"/>
                </a:lnSpc>
                <a:spcBef>
                  <a:spcPct val="0"/>
                </a:spcBef>
              </a:pPr>
              <a:r>
                <a:rPr lang="en-US" sz="2955" b="1">
                  <a:solidFill>
                    <a:srgbClr val="FFFFFF"/>
                  </a:solidFill>
                  <a:latin typeface="Source Sans Pro Bold"/>
                  <a:ea typeface="Source Sans Pro Bold"/>
                  <a:cs typeface="Source Sans Pro Bold"/>
                  <a:sym typeface="Source Sans Pro Bold"/>
                </a:rPr>
                <a:t> Mobility</a:t>
              </a:r>
            </a:p>
          </p:txBody>
        </p:sp>
        <p:sp>
          <p:nvSpPr>
            <p:cNvPr id="10" name="TextBox 10"/>
            <p:cNvSpPr txBox="1"/>
            <p:nvPr/>
          </p:nvSpPr>
          <p:spPr>
            <a:xfrm>
              <a:off x="7127753" y="863969"/>
              <a:ext cx="4595647" cy="2045947"/>
            </a:xfrm>
            <a:prstGeom prst="rect">
              <a:avLst/>
            </a:prstGeom>
          </p:spPr>
          <p:txBody>
            <a:bodyPr lIns="0" tIns="0" rIns="0" bIns="0" rtlCol="0" anchor="t">
              <a:spAutoFit/>
            </a:bodyPr>
            <a:lstStyle/>
            <a:p>
              <a:pPr algn="l">
                <a:lnSpc>
                  <a:spcPts val="4137"/>
                </a:lnSpc>
              </a:pPr>
              <a:r>
                <a:rPr lang="en-US" sz="2955" b="1">
                  <a:solidFill>
                    <a:srgbClr val="FFFFFF"/>
                  </a:solidFill>
                  <a:latin typeface="Source Sans Pro Bold"/>
                  <a:ea typeface="Source Sans Pro Bold"/>
                  <a:cs typeface="Source Sans Pro Bold"/>
                  <a:sym typeface="Source Sans Pro Bold"/>
                </a:rPr>
                <a:t>24</a:t>
              </a:r>
            </a:p>
            <a:p>
              <a:pPr algn="l">
                <a:lnSpc>
                  <a:spcPts val="4137"/>
                </a:lnSpc>
              </a:pPr>
              <a:r>
                <a:rPr lang="en-US" sz="2955" b="1">
                  <a:solidFill>
                    <a:srgbClr val="FFFFFF"/>
                  </a:solidFill>
                  <a:latin typeface="Source Sans Pro Bold"/>
                  <a:ea typeface="Source Sans Pro Bold"/>
                  <a:cs typeface="Source Sans Pro Bold"/>
                  <a:sym typeface="Source Sans Pro Bold"/>
                </a:rPr>
                <a:t> Acorduri </a:t>
              </a:r>
            </a:p>
            <a:p>
              <a:pPr marL="0" lvl="1" indent="0" algn="l">
                <a:lnSpc>
                  <a:spcPts val="4137"/>
                </a:lnSpc>
                <a:spcBef>
                  <a:spcPct val="0"/>
                </a:spcBef>
              </a:pPr>
              <a:r>
                <a:rPr lang="en-US" sz="2955" b="1">
                  <a:solidFill>
                    <a:srgbClr val="FFFFFF"/>
                  </a:solidFill>
                  <a:latin typeface="Source Sans Pro Bold"/>
                  <a:ea typeface="Source Sans Pro Bold"/>
                  <a:cs typeface="Source Sans Pro Bold"/>
                  <a:sym typeface="Source Sans Pro Bold"/>
                </a:rPr>
                <a:t>de învățare</a:t>
              </a:r>
            </a:p>
          </p:txBody>
        </p:sp>
        <p:sp>
          <p:nvSpPr>
            <p:cNvPr id="11" name="TextBox 11"/>
            <p:cNvSpPr txBox="1"/>
            <p:nvPr/>
          </p:nvSpPr>
          <p:spPr>
            <a:xfrm>
              <a:off x="6854773" y="4623644"/>
              <a:ext cx="4595647" cy="1957660"/>
            </a:xfrm>
            <a:prstGeom prst="rect">
              <a:avLst/>
            </a:prstGeom>
          </p:spPr>
          <p:txBody>
            <a:bodyPr lIns="0" tIns="0" rIns="0" bIns="0" rtlCol="0" anchor="t">
              <a:spAutoFit/>
            </a:bodyPr>
            <a:lstStyle/>
            <a:p>
              <a:pPr algn="l">
                <a:lnSpc>
                  <a:spcPts val="3949"/>
                </a:lnSpc>
              </a:pPr>
              <a:r>
                <a:rPr lang="en-US" sz="2820" b="1">
                  <a:solidFill>
                    <a:srgbClr val="FFFFFF"/>
                  </a:solidFill>
                  <a:latin typeface="Source Sans Pro Bold"/>
                  <a:ea typeface="Source Sans Pro Bold"/>
                  <a:cs typeface="Source Sans Pro Bold"/>
                  <a:sym typeface="Source Sans Pro Bold"/>
                </a:rPr>
                <a:t>24</a:t>
              </a:r>
            </a:p>
            <a:p>
              <a:pPr algn="l">
                <a:lnSpc>
                  <a:spcPts val="3949"/>
                </a:lnSpc>
              </a:pPr>
              <a:r>
                <a:rPr lang="en-US" sz="2820" b="1">
                  <a:solidFill>
                    <a:srgbClr val="FFFFFF"/>
                  </a:solidFill>
                  <a:latin typeface="Source Sans Pro Bold"/>
                  <a:ea typeface="Source Sans Pro Bold"/>
                  <a:cs typeface="Source Sans Pro Bold"/>
                  <a:sym typeface="Source Sans Pro Bold"/>
                </a:rPr>
                <a:t>caiete </a:t>
              </a:r>
            </a:p>
            <a:p>
              <a:pPr marL="0" lvl="1" indent="0" algn="l">
                <a:lnSpc>
                  <a:spcPts val="3949"/>
                </a:lnSpc>
                <a:spcBef>
                  <a:spcPct val="0"/>
                </a:spcBef>
              </a:pPr>
              <a:r>
                <a:rPr lang="en-US" sz="2820" b="1">
                  <a:solidFill>
                    <a:srgbClr val="FFFFFF"/>
                  </a:solidFill>
                  <a:latin typeface="Source Sans Pro Bold"/>
                  <a:ea typeface="Source Sans Pro Bold"/>
                  <a:cs typeface="Source Sans Pro Bold"/>
                  <a:sym typeface="Source Sans Pro Bold"/>
                </a:rPr>
                <a:t>de practică</a:t>
              </a:r>
            </a:p>
          </p:txBody>
        </p:sp>
        <p:sp>
          <p:nvSpPr>
            <p:cNvPr id="12" name="TextBox 12"/>
            <p:cNvSpPr txBox="1"/>
            <p:nvPr/>
          </p:nvSpPr>
          <p:spPr>
            <a:xfrm>
              <a:off x="0" y="4633169"/>
              <a:ext cx="5547711" cy="2045947"/>
            </a:xfrm>
            <a:prstGeom prst="rect">
              <a:avLst/>
            </a:prstGeom>
          </p:spPr>
          <p:txBody>
            <a:bodyPr lIns="0" tIns="0" rIns="0" bIns="0" rtlCol="0" anchor="t">
              <a:spAutoFit/>
            </a:bodyPr>
            <a:lstStyle/>
            <a:p>
              <a:pPr algn="r">
                <a:lnSpc>
                  <a:spcPts val="4137"/>
                </a:lnSpc>
              </a:pPr>
              <a:r>
                <a:rPr lang="en-US" sz="2955" b="1">
                  <a:solidFill>
                    <a:srgbClr val="FFFFFF"/>
                  </a:solidFill>
                  <a:latin typeface="Source Sans Pro Bold"/>
                  <a:ea typeface="Source Sans Pro Bold"/>
                  <a:cs typeface="Source Sans Pro Bold"/>
                  <a:sym typeface="Source Sans Pro Bold"/>
                </a:rPr>
                <a:t>24</a:t>
              </a:r>
            </a:p>
            <a:p>
              <a:pPr algn="r">
                <a:lnSpc>
                  <a:spcPts val="4137"/>
                </a:lnSpc>
              </a:pPr>
              <a:r>
                <a:rPr lang="en-US" sz="2955" b="1">
                  <a:solidFill>
                    <a:srgbClr val="FFFFFF"/>
                  </a:solidFill>
                  <a:latin typeface="Source Sans Pro Bold"/>
                  <a:ea typeface="Source Sans Pro Bold"/>
                  <a:cs typeface="Source Sans Pro Bold"/>
                  <a:sym typeface="Source Sans Pro Bold"/>
                </a:rPr>
                <a:t> portofolii</a:t>
              </a:r>
            </a:p>
            <a:p>
              <a:pPr marL="0" lvl="1" indent="0" algn="r">
                <a:lnSpc>
                  <a:spcPts val="4137"/>
                </a:lnSpc>
                <a:spcBef>
                  <a:spcPct val="0"/>
                </a:spcBef>
              </a:pPr>
              <a:r>
                <a:rPr lang="en-US" sz="2955" b="1">
                  <a:solidFill>
                    <a:srgbClr val="FFFFFF"/>
                  </a:solidFill>
                  <a:latin typeface="Source Sans Pro Bold"/>
                  <a:ea typeface="Source Sans Pro Bold"/>
                  <a:cs typeface="Source Sans Pro Bold"/>
                  <a:sym typeface="Source Sans Pro Bold"/>
                </a:rPr>
                <a:t>digitale</a:t>
              </a:r>
            </a:p>
          </p:txBody>
        </p:sp>
      </p:grpSp>
      <p:sp>
        <p:nvSpPr>
          <p:cNvPr id="13" name="TextBox 13"/>
          <p:cNvSpPr txBox="1"/>
          <p:nvPr/>
        </p:nvSpPr>
        <p:spPr>
          <a:xfrm>
            <a:off x="10553177" y="8556197"/>
            <a:ext cx="7368606" cy="495301"/>
          </a:xfrm>
          <a:prstGeom prst="rect">
            <a:avLst/>
          </a:prstGeom>
        </p:spPr>
        <p:txBody>
          <a:bodyPr lIns="0" tIns="0" rIns="0" bIns="0" rtlCol="0" anchor="t">
            <a:spAutoFit/>
          </a:bodyPr>
          <a:lstStyle/>
          <a:p>
            <a:pPr algn="l">
              <a:lnSpc>
                <a:spcPts val="4199"/>
              </a:lnSpc>
            </a:pPr>
            <a:r>
              <a:rPr lang="en-US" sz="2999" b="1">
                <a:solidFill>
                  <a:srgbClr val="0F225B"/>
                </a:solidFill>
                <a:latin typeface="Source Sans Pro Bold"/>
                <a:ea typeface="Source Sans Pro Bold"/>
                <a:cs typeface="Source Sans Pro Bold"/>
                <a:sym typeface="Source Sans Pro Bold"/>
              </a:rPr>
              <a:t>Material „Bune practici” înaintat către CA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354337" y="699671"/>
            <a:ext cx="12981187" cy="800101"/>
          </a:xfrm>
          <a:prstGeom prst="rect">
            <a:avLst/>
          </a:prstGeom>
        </p:spPr>
        <p:txBody>
          <a:bodyPr lIns="0" tIns="0" rIns="0" bIns="0" rtlCol="0" anchor="t">
            <a:spAutoFit/>
          </a:bodyPr>
          <a:lstStyle/>
          <a:p>
            <a:pPr marL="0" lvl="1" indent="0" algn="ctr">
              <a:lnSpc>
                <a:spcPts val="6749"/>
              </a:lnSpc>
              <a:spcBef>
                <a:spcPct val="0"/>
              </a:spcBef>
            </a:pPr>
            <a:r>
              <a:rPr lang="en-US" sz="4499" b="1">
                <a:solidFill>
                  <a:srgbClr val="0F225B"/>
                </a:solidFill>
                <a:latin typeface="Oswald Bold"/>
                <a:ea typeface="Oswald Bold"/>
                <a:cs typeface="Oswald Bold"/>
                <a:sym typeface="Oswald Bold"/>
              </a:rPr>
              <a:t>IMPACT PROIECT</a:t>
            </a:r>
          </a:p>
        </p:txBody>
      </p:sp>
      <p:grpSp>
        <p:nvGrpSpPr>
          <p:cNvPr id="4" name="Group 4"/>
          <p:cNvGrpSpPr/>
          <p:nvPr/>
        </p:nvGrpSpPr>
        <p:grpSpPr>
          <a:xfrm>
            <a:off x="3234355" y="2997938"/>
            <a:ext cx="11819290" cy="6699171"/>
            <a:chOff x="0" y="0"/>
            <a:chExt cx="3112899" cy="1764391"/>
          </a:xfrm>
        </p:grpSpPr>
        <p:sp>
          <p:nvSpPr>
            <p:cNvPr id="5" name="Freeform 5"/>
            <p:cNvSpPr/>
            <p:nvPr/>
          </p:nvSpPr>
          <p:spPr>
            <a:xfrm>
              <a:off x="0" y="0"/>
              <a:ext cx="3112900" cy="1764391"/>
            </a:xfrm>
            <a:custGeom>
              <a:avLst/>
              <a:gdLst/>
              <a:ahLst/>
              <a:cxnLst/>
              <a:rect l="l" t="t" r="r" b="b"/>
              <a:pathLst>
                <a:path w="3112900" h="1764391">
                  <a:moveTo>
                    <a:pt x="65502" y="0"/>
                  </a:moveTo>
                  <a:lnTo>
                    <a:pt x="3047397" y="0"/>
                  </a:lnTo>
                  <a:cubicBezTo>
                    <a:pt x="3083573" y="0"/>
                    <a:pt x="3112900" y="29326"/>
                    <a:pt x="3112900" y="65502"/>
                  </a:cubicBezTo>
                  <a:lnTo>
                    <a:pt x="3112900" y="1698888"/>
                  </a:lnTo>
                  <a:cubicBezTo>
                    <a:pt x="3112900" y="1735064"/>
                    <a:pt x="3083573" y="1764391"/>
                    <a:pt x="3047397" y="1764391"/>
                  </a:cubicBezTo>
                  <a:lnTo>
                    <a:pt x="65502" y="1764391"/>
                  </a:lnTo>
                  <a:cubicBezTo>
                    <a:pt x="29326" y="1764391"/>
                    <a:pt x="0" y="1735064"/>
                    <a:pt x="0" y="1698888"/>
                  </a:cubicBezTo>
                  <a:lnTo>
                    <a:pt x="0" y="65502"/>
                  </a:lnTo>
                  <a:cubicBezTo>
                    <a:pt x="0" y="29326"/>
                    <a:pt x="29326" y="0"/>
                    <a:pt x="65502" y="0"/>
                  </a:cubicBezTo>
                  <a:close/>
                </a:path>
              </a:pathLst>
            </a:custGeom>
            <a:solidFill>
              <a:srgbClr val="0F225B"/>
            </a:solidFill>
          </p:spPr>
        </p:sp>
        <p:sp>
          <p:nvSpPr>
            <p:cNvPr id="6" name="TextBox 6"/>
            <p:cNvSpPr txBox="1"/>
            <p:nvPr/>
          </p:nvSpPr>
          <p:spPr>
            <a:xfrm>
              <a:off x="0" y="-38100"/>
              <a:ext cx="3112899" cy="1802491"/>
            </a:xfrm>
            <a:prstGeom prst="rect">
              <a:avLst/>
            </a:prstGeom>
          </p:spPr>
          <p:txBody>
            <a:bodyPr lIns="50800" tIns="50800" rIns="50800" bIns="50800" rtlCol="0" anchor="ctr"/>
            <a:lstStyle/>
            <a:p>
              <a:pPr algn="ctr">
                <a:lnSpc>
                  <a:spcPts val="3079"/>
                </a:lnSpc>
              </a:pPr>
              <a:endParaRPr/>
            </a:p>
          </p:txBody>
        </p:sp>
      </p:grpSp>
      <p:grpSp>
        <p:nvGrpSpPr>
          <p:cNvPr id="7" name="Group 7"/>
          <p:cNvGrpSpPr/>
          <p:nvPr/>
        </p:nvGrpSpPr>
        <p:grpSpPr>
          <a:xfrm>
            <a:off x="2311058" y="2379790"/>
            <a:ext cx="11819290" cy="6699171"/>
            <a:chOff x="0" y="0"/>
            <a:chExt cx="3112899" cy="1764391"/>
          </a:xfrm>
        </p:grpSpPr>
        <p:sp>
          <p:nvSpPr>
            <p:cNvPr id="8" name="Freeform 8"/>
            <p:cNvSpPr/>
            <p:nvPr/>
          </p:nvSpPr>
          <p:spPr>
            <a:xfrm>
              <a:off x="0" y="0"/>
              <a:ext cx="3112900" cy="1764391"/>
            </a:xfrm>
            <a:custGeom>
              <a:avLst/>
              <a:gdLst/>
              <a:ahLst/>
              <a:cxnLst/>
              <a:rect l="l" t="t" r="r" b="b"/>
              <a:pathLst>
                <a:path w="3112900" h="1764391">
                  <a:moveTo>
                    <a:pt x="65502" y="0"/>
                  </a:moveTo>
                  <a:lnTo>
                    <a:pt x="3047397" y="0"/>
                  </a:lnTo>
                  <a:cubicBezTo>
                    <a:pt x="3083573" y="0"/>
                    <a:pt x="3112900" y="29326"/>
                    <a:pt x="3112900" y="65502"/>
                  </a:cubicBezTo>
                  <a:lnTo>
                    <a:pt x="3112900" y="1698888"/>
                  </a:lnTo>
                  <a:cubicBezTo>
                    <a:pt x="3112900" y="1735064"/>
                    <a:pt x="3083573" y="1764391"/>
                    <a:pt x="3047397" y="1764391"/>
                  </a:cubicBezTo>
                  <a:lnTo>
                    <a:pt x="65502" y="1764391"/>
                  </a:lnTo>
                  <a:cubicBezTo>
                    <a:pt x="29326" y="1764391"/>
                    <a:pt x="0" y="1735064"/>
                    <a:pt x="0" y="1698888"/>
                  </a:cubicBezTo>
                  <a:lnTo>
                    <a:pt x="0" y="65502"/>
                  </a:lnTo>
                  <a:cubicBezTo>
                    <a:pt x="0" y="29326"/>
                    <a:pt x="29326" y="0"/>
                    <a:pt x="65502" y="0"/>
                  </a:cubicBezTo>
                  <a:close/>
                </a:path>
              </a:pathLst>
            </a:custGeom>
            <a:solidFill>
              <a:srgbClr val="233E8B"/>
            </a:solidFill>
          </p:spPr>
        </p:sp>
        <p:sp>
          <p:nvSpPr>
            <p:cNvPr id="9" name="TextBox 9"/>
            <p:cNvSpPr txBox="1"/>
            <p:nvPr/>
          </p:nvSpPr>
          <p:spPr>
            <a:xfrm>
              <a:off x="0" y="-38100"/>
              <a:ext cx="3112899" cy="1802491"/>
            </a:xfrm>
            <a:prstGeom prst="rect">
              <a:avLst/>
            </a:prstGeom>
          </p:spPr>
          <p:txBody>
            <a:bodyPr lIns="50800" tIns="50800" rIns="50800" bIns="50800" rtlCol="0" anchor="ctr"/>
            <a:lstStyle/>
            <a:p>
              <a:pPr algn="ctr">
                <a:lnSpc>
                  <a:spcPts val="3079"/>
                </a:lnSpc>
              </a:pPr>
              <a:endParaRPr/>
            </a:p>
          </p:txBody>
        </p:sp>
      </p:grpSp>
      <p:grpSp>
        <p:nvGrpSpPr>
          <p:cNvPr id="10" name="Group 10"/>
          <p:cNvGrpSpPr>
            <a:grpSpLocks noChangeAspect="1"/>
          </p:cNvGrpSpPr>
          <p:nvPr/>
        </p:nvGrpSpPr>
        <p:grpSpPr>
          <a:xfrm>
            <a:off x="1319662" y="1499772"/>
            <a:ext cx="1760036" cy="1760036"/>
            <a:chOff x="0" y="0"/>
            <a:chExt cx="495300" cy="495300"/>
          </a:xfrm>
        </p:grpSpPr>
        <p:sp>
          <p:nvSpPr>
            <p:cNvPr id="11" name="Freeform 1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F225B"/>
            </a:solidFill>
          </p:spPr>
        </p:sp>
        <p:sp>
          <p:nvSpPr>
            <p:cNvPr id="12" name="Freeform 1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0F225B"/>
            </a:solidFill>
          </p:spPr>
        </p:sp>
      </p:grpSp>
      <p:grpSp>
        <p:nvGrpSpPr>
          <p:cNvPr id="13" name="Group 13"/>
          <p:cNvGrpSpPr>
            <a:grpSpLocks noChangeAspect="1"/>
          </p:cNvGrpSpPr>
          <p:nvPr/>
        </p:nvGrpSpPr>
        <p:grpSpPr>
          <a:xfrm>
            <a:off x="1474319" y="1499772"/>
            <a:ext cx="1760036" cy="1760036"/>
            <a:chOff x="0" y="0"/>
            <a:chExt cx="495300" cy="495300"/>
          </a:xfrm>
        </p:grpSpPr>
        <p:sp>
          <p:nvSpPr>
            <p:cNvPr id="14" name="Freeform 14"/>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15" name="Freeform 15"/>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6" name="TextBox 16"/>
          <p:cNvSpPr txBox="1"/>
          <p:nvPr/>
        </p:nvSpPr>
        <p:spPr>
          <a:xfrm>
            <a:off x="3234355" y="3183608"/>
            <a:ext cx="10264904" cy="5428161"/>
          </a:xfrm>
          <a:prstGeom prst="rect">
            <a:avLst/>
          </a:prstGeom>
        </p:spPr>
        <p:txBody>
          <a:bodyPr lIns="0" tIns="0" rIns="0" bIns="0" rtlCol="0" anchor="t">
            <a:spAutoFit/>
          </a:bodyPr>
          <a:lstStyle/>
          <a:p>
            <a:pPr algn="just">
              <a:lnSpc>
                <a:spcPts val="5423"/>
              </a:lnSpc>
            </a:pPr>
            <a:r>
              <a:rPr lang="en-US" sz="3873" b="1">
                <a:solidFill>
                  <a:srgbClr val="FFFFFF"/>
                </a:solidFill>
                <a:latin typeface="Source Sans Pro Bold"/>
                <a:ea typeface="Source Sans Pro Bold"/>
                <a:cs typeface="Source Sans Pro Bold"/>
                <a:sym typeface="Source Sans Pro Bold"/>
              </a:rPr>
              <a:t>    Stagiul de practică va avea un impact puternic asupra participanților, aceștia vor intra în contact cu piața muncii din Europa, vor dezvolta aptitudini cheie  profesionale în domeniul de formare, ce vor fi certificate cu instrumente europene, Europass Mobility. </a:t>
            </a:r>
          </a:p>
          <a:p>
            <a:pPr algn="just">
              <a:lnSpc>
                <a:spcPts val="5423"/>
              </a:lnSpc>
            </a:pPr>
            <a:endParaRPr lang="en-US" sz="3873" b="1">
              <a:solidFill>
                <a:srgbClr val="FFFFFF"/>
              </a:solidFill>
              <a:latin typeface="Source Sans Pro Bold"/>
              <a:ea typeface="Source Sans Pro Bold"/>
              <a:cs typeface="Source Sans Pro Bold"/>
              <a:sym typeface="Source Sans Pro Bold"/>
            </a:endParaRPr>
          </a:p>
          <a:p>
            <a:pPr marL="0" lvl="1" indent="0" algn="just">
              <a:lnSpc>
                <a:spcPts val="5423"/>
              </a:lnSpc>
              <a:spcBef>
                <a:spcPct val="0"/>
              </a:spcBef>
            </a:pPr>
            <a:endParaRPr lang="en-US" sz="3873" b="1">
              <a:solidFill>
                <a:srgbClr val="FFFFFF"/>
              </a:solidFill>
              <a:latin typeface="Source Sans Pro Bold"/>
              <a:ea typeface="Source Sans Pro Bold"/>
              <a:cs typeface="Source Sans Pro Bold"/>
              <a:sym typeface="Source Sans Pro Bold"/>
            </a:endParaRPr>
          </a:p>
        </p:txBody>
      </p:sp>
      <p:sp>
        <p:nvSpPr>
          <p:cNvPr id="17" name="Freeform 17"/>
          <p:cNvSpPr/>
          <p:nvPr/>
        </p:nvSpPr>
        <p:spPr>
          <a:xfrm>
            <a:off x="1908505" y="2037601"/>
            <a:ext cx="891663" cy="684377"/>
          </a:xfrm>
          <a:custGeom>
            <a:avLst/>
            <a:gdLst/>
            <a:ahLst/>
            <a:cxnLst/>
            <a:rect l="l" t="t" r="r" b="b"/>
            <a:pathLst>
              <a:path w="891663" h="684377">
                <a:moveTo>
                  <a:pt x="0" y="0"/>
                </a:moveTo>
                <a:lnTo>
                  <a:pt x="891663" y="0"/>
                </a:lnTo>
                <a:lnTo>
                  <a:pt x="891663" y="684378"/>
                </a:lnTo>
                <a:lnTo>
                  <a:pt x="0" y="684378"/>
                </a:lnTo>
                <a:lnTo>
                  <a:pt x="0" y="0"/>
                </a:lnTo>
                <a:close/>
              </a:path>
            </a:pathLst>
          </a:custGeom>
          <a:blipFill>
            <a:blip r:embed="rId3"/>
            <a:stretch>
              <a:fillRect b="-95132"/>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354337" y="699671"/>
            <a:ext cx="12981187" cy="800101"/>
          </a:xfrm>
          <a:prstGeom prst="rect">
            <a:avLst/>
          </a:prstGeom>
        </p:spPr>
        <p:txBody>
          <a:bodyPr lIns="0" tIns="0" rIns="0" bIns="0" rtlCol="0" anchor="t">
            <a:spAutoFit/>
          </a:bodyPr>
          <a:lstStyle/>
          <a:p>
            <a:pPr marL="0" lvl="1" indent="0" algn="ctr">
              <a:lnSpc>
                <a:spcPts val="6749"/>
              </a:lnSpc>
              <a:spcBef>
                <a:spcPct val="0"/>
              </a:spcBef>
            </a:pPr>
            <a:r>
              <a:rPr lang="en-US" sz="4499" b="1">
                <a:solidFill>
                  <a:srgbClr val="0F225B"/>
                </a:solidFill>
                <a:latin typeface="Oswald Bold"/>
                <a:ea typeface="Oswald Bold"/>
                <a:cs typeface="Oswald Bold"/>
                <a:sym typeface="Oswald Bold"/>
              </a:rPr>
              <a:t>IMPACT PROIECT</a:t>
            </a:r>
          </a:p>
        </p:txBody>
      </p:sp>
      <p:grpSp>
        <p:nvGrpSpPr>
          <p:cNvPr id="4" name="Group 4"/>
          <p:cNvGrpSpPr/>
          <p:nvPr/>
        </p:nvGrpSpPr>
        <p:grpSpPr>
          <a:xfrm>
            <a:off x="3234355" y="2997938"/>
            <a:ext cx="11819290" cy="6699171"/>
            <a:chOff x="0" y="0"/>
            <a:chExt cx="3112899" cy="1764391"/>
          </a:xfrm>
        </p:grpSpPr>
        <p:sp>
          <p:nvSpPr>
            <p:cNvPr id="5" name="Freeform 5"/>
            <p:cNvSpPr/>
            <p:nvPr/>
          </p:nvSpPr>
          <p:spPr>
            <a:xfrm>
              <a:off x="0" y="0"/>
              <a:ext cx="3112900" cy="1764391"/>
            </a:xfrm>
            <a:custGeom>
              <a:avLst/>
              <a:gdLst/>
              <a:ahLst/>
              <a:cxnLst/>
              <a:rect l="l" t="t" r="r" b="b"/>
              <a:pathLst>
                <a:path w="3112900" h="1764391">
                  <a:moveTo>
                    <a:pt x="65502" y="0"/>
                  </a:moveTo>
                  <a:lnTo>
                    <a:pt x="3047397" y="0"/>
                  </a:lnTo>
                  <a:cubicBezTo>
                    <a:pt x="3083573" y="0"/>
                    <a:pt x="3112900" y="29326"/>
                    <a:pt x="3112900" y="65502"/>
                  </a:cubicBezTo>
                  <a:lnTo>
                    <a:pt x="3112900" y="1698888"/>
                  </a:lnTo>
                  <a:cubicBezTo>
                    <a:pt x="3112900" y="1735064"/>
                    <a:pt x="3083573" y="1764391"/>
                    <a:pt x="3047397" y="1764391"/>
                  </a:cubicBezTo>
                  <a:lnTo>
                    <a:pt x="65502" y="1764391"/>
                  </a:lnTo>
                  <a:cubicBezTo>
                    <a:pt x="29326" y="1764391"/>
                    <a:pt x="0" y="1735064"/>
                    <a:pt x="0" y="1698888"/>
                  </a:cubicBezTo>
                  <a:lnTo>
                    <a:pt x="0" y="65502"/>
                  </a:lnTo>
                  <a:cubicBezTo>
                    <a:pt x="0" y="29326"/>
                    <a:pt x="29326" y="0"/>
                    <a:pt x="65502" y="0"/>
                  </a:cubicBezTo>
                  <a:close/>
                </a:path>
              </a:pathLst>
            </a:custGeom>
            <a:solidFill>
              <a:srgbClr val="0F225B"/>
            </a:solidFill>
          </p:spPr>
        </p:sp>
        <p:sp>
          <p:nvSpPr>
            <p:cNvPr id="6" name="TextBox 6"/>
            <p:cNvSpPr txBox="1"/>
            <p:nvPr/>
          </p:nvSpPr>
          <p:spPr>
            <a:xfrm>
              <a:off x="0" y="-38100"/>
              <a:ext cx="3112899" cy="1802491"/>
            </a:xfrm>
            <a:prstGeom prst="rect">
              <a:avLst/>
            </a:prstGeom>
          </p:spPr>
          <p:txBody>
            <a:bodyPr lIns="50800" tIns="50800" rIns="50800" bIns="50800" rtlCol="0" anchor="ctr"/>
            <a:lstStyle/>
            <a:p>
              <a:pPr algn="ctr">
                <a:lnSpc>
                  <a:spcPts val="3079"/>
                </a:lnSpc>
              </a:pPr>
              <a:endParaRPr/>
            </a:p>
          </p:txBody>
        </p:sp>
      </p:grpSp>
      <p:grpSp>
        <p:nvGrpSpPr>
          <p:cNvPr id="7" name="Group 7"/>
          <p:cNvGrpSpPr/>
          <p:nvPr/>
        </p:nvGrpSpPr>
        <p:grpSpPr>
          <a:xfrm>
            <a:off x="2311058" y="2379790"/>
            <a:ext cx="11819290" cy="6699171"/>
            <a:chOff x="0" y="0"/>
            <a:chExt cx="3112899" cy="1764391"/>
          </a:xfrm>
        </p:grpSpPr>
        <p:sp>
          <p:nvSpPr>
            <p:cNvPr id="8" name="Freeform 8"/>
            <p:cNvSpPr/>
            <p:nvPr/>
          </p:nvSpPr>
          <p:spPr>
            <a:xfrm>
              <a:off x="0" y="0"/>
              <a:ext cx="3112900" cy="1764391"/>
            </a:xfrm>
            <a:custGeom>
              <a:avLst/>
              <a:gdLst/>
              <a:ahLst/>
              <a:cxnLst/>
              <a:rect l="l" t="t" r="r" b="b"/>
              <a:pathLst>
                <a:path w="3112900" h="1764391">
                  <a:moveTo>
                    <a:pt x="65502" y="0"/>
                  </a:moveTo>
                  <a:lnTo>
                    <a:pt x="3047397" y="0"/>
                  </a:lnTo>
                  <a:cubicBezTo>
                    <a:pt x="3083573" y="0"/>
                    <a:pt x="3112900" y="29326"/>
                    <a:pt x="3112900" y="65502"/>
                  </a:cubicBezTo>
                  <a:lnTo>
                    <a:pt x="3112900" y="1698888"/>
                  </a:lnTo>
                  <a:cubicBezTo>
                    <a:pt x="3112900" y="1735064"/>
                    <a:pt x="3083573" y="1764391"/>
                    <a:pt x="3047397" y="1764391"/>
                  </a:cubicBezTo>
                  <a:lnTo>
                    <a:pt x="65502" y="1764391"/>
                  </a:lnTo>
                  <a:cubicBezTo>
                    <a:pt x="29326" y="1764391"/>
                    <a:pt x="0" y="1735064"/>
                    <a:pt x="0" y="1698888"/>
                  </a:cubicBezTo>
                  <a:lnTo>
                    <a:pt x="0" y="65502"/>
                  </a:lnTo>
                  <a:cubicBezTo>
                    <a:pt x="0" y="29326"/>
                    <a:pt x="29326" y="0"/>
                    <a:pt x="65502" y="0"/>
                  </a:cubicBezTo>
                  <a:close/>
                </a:path>
              </a:pathLst>
            </a:custGeom>
            <a:solidFill>
              <a:srgbClr val="233E8B"/>
            </a:solidFill>
          </p:spPr>
        </p:sp>
        <p:sp>
          <p:nvSpPr>
            <p:cNvPr id="9" name="TextBox 9"/>
            <p:cNvSpPr txBox="1"/>
            <p:nvPr/>
          </p:nvSpPr>
          <p:spPr>
            <a:xfrm>
              <a:off x="0" y="-38100"/>
              <a:ext cx="3112899" cy="1802491"/>
            </a:xfrm>
            <a:prstGeom prst="rect">
              <a:avLst/>
            </a:prstGeom>
          </p:spPr>
          <p:txBody>
            <a:bodyPr lIns="50800" tIns="50800" rIns="50800" bIns="50800" rtlCol="0" anchor="ctr"/>
            <a:lstStyle/>
            <a:p>
              <a:pPr algn="ctr">
                <a:lnSpc>
                  <a:spcPts val="3079"/>
                </a:lnSpc>
              </a:pPr>
              <a:endParaRPr/>
            </a:p>
          </p:txBody>
        </p:sp>
      </p:grpSp>
      <p:grpSp>
        <p:nvGrpSpPr>
          <p:cNvPr id="10" name="Group 10"/>
          <p:cNvGrpSpPr>
            <a:grpSpLocks noChangeAspect="1"/>
          </p:cNvGrpSpPr>
          <p:nvPr/>
        </p:nvGrpSpPr>
        <p:grpSpPr>
          <a:xfrm>
            <a:off x="1319662" y="1499772"/>
            <a:ext cx="1760036" cy="1760036"/>
            <a:chOff x="0" y="0"/>
            <a:chExt cx="495300" cy="495300"/>
          </a:xfrm>
        </p:grpSpPr>
        <p:sp>
          <p:nvSpPr>
            <p:cNvPr id="11" name="Freeform 1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F225B"/>
            </a:solidFill>
          </p:spPr>
        </p:sp>
        <p:sp>
          <p:nvSpPr>
            <p:cNvPr id="12" name="Freeform 1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0F225B"/>
            </a:solidFill>
          </p:spPr>
        </p:sp>
      </p:grpSp>
      <p:grpSp>
        <p:nvGrpSpPr>
          <p:cNvPr id="13" name="Group 13"/>
          <p:cNvGrpSpPr>
            <a:grpSpLocks noChangeAspect="1"/>
          </p:cNvGrpSpPr>
          <p:nvPr/>
        </p:nvGrpSpPr>
        <p:grpSpPr>
          <a:xfrm>
            <a:off x="1474319" y="1499772"/>
            <a:ext cx="1760036" cy="1760036"/>
            <a:chOff x="0" y="0"/>
            <a:chExt cx="495300" cy="495300"/>
          </a:xfrm>
        </p:grpSpPr>
        <p:sp>
          <p:nvSpPr>
            <p:cNvPr id="14" name="Freeform 14"/>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15" name="Freeform 15"/>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6" name="TextBox 16"/>
          <p:cNvSpPr txBox="1"/>
          <p:nvPr/>
        </p:nvSpPr>
        <p:spPr>
          <a:xfrm>
            <a:off x="3234355" y="3183608"/>
            <a:ext cx="10264904" cy="4778408"/>
          </a:xfrm>
          <a:prstGeom prst="rect">
            <a:avLst/>
          </a:prstGeom>
        </p:spPr>
        <p:txBody>
          <a:bodyPr lIns="0" tIns="0" rIns="0" bIns="0" rtlCol="0" anchor="t">
            <a:spAutoFit/>
          </a:bodyPr>
          <a:lstStyle/>
          <a:p>
            <a:pPr algn="just">
              <a:lnSpc>
                <a:spcPts val="5423"/>
              </a:lnSpc>
            </a:pPr>
            <a:r>
              <a:rPr lang="en-US" sz="3873" b="1">
                <a:solidFill>
                  <a:srgbClr val="FFFFFF"/>
                </a:solidFill>
                <a:latin typeface="Source Sans Pro Bold"/>
                <a:ea typeface="Source Sans Pro Bold"/>
                <a:cs typeface="Source Sans Pro Bold"/>
                <a:sym typeface="Source Sans Pro Bold"/>
              </a:rPr>
              <a:t>          Pe termen mediu și lung, beneficiarii :</a:t>
            </a:r>
          </a:p>
          <a:p>
            <a:pPr marL="836328" lvl="1" indent="-418164" algn="just">
              <a:lnSpc>
                <a:spcPts val="5423"/>
              </a:lnSpc>
              <a:buFont typeface="Arial"/>
              <a:buChar char="•"/>
            </a:pPr>
            <a:r>
              <a:rPr lang="en-US" sz="3873" b="1">
                <a:solidFill>
                  <a:srgbClr val="FFFFFF"/>
                </a:solidFill>
                <a:latin typeface="Source Sans Pro Bold"/>
                <a:ea typeface="Source Sans Pro Bold"/>
                <a:cs typeface="Source Sans Pro Bold"/>
                <a:sym typeface="Source Sans Pro Bold"/>
              </a:rPr>
              <a:t>vor avea reușite școlare, </a:t>
            </a:r>
          </a:p>
          <a:p>
            <a:pPr marL="836328" lvl="1" indent="-418164" algn="just">
              <a:lnSpc>
                <a:spcPts val="5423"/>
              </a:lnSpc>
              <a:buFont typeface="Arial"/>
              <a:buChar char="•"/>
            </a:pPr>
            <a:r>
              <a:rPr lang="en-US" sz="3873" b="1">
                <a:solidFill>
                  <a:srgbClr val="FFFFFF"/>
                </a:solidFill>
                <a:latin typeface="Source Sans Pro Bold"/>
                <a:ea typeface="Source Sans Pro Bold"/>
                <a:cs typeface="Source Sans Pro Bold"/>
                <a:sym typeface="Source Sans Pro Bold"/>
              </a:rPr>
              <a:t>se vor implica mai mult în activități extracurriculare, </a:t>
            </a:r>
          </a:p>
          <a:p>
            <a:pPr marL="836328" lvl="1" indent="-418164" algn="just">
              <a:lnSpc>
                <a:spcPts val="5423"/>
              </a:lnSpc>
              <a:buFont typeface="Arial"/>
              <a:buChar char="•"/>
            </a:pPr>
            <a:r>
              <a:rPr lang="en-US" sz="3873" b="1">
                <a:solidFill>
                  <a:srgbClr val="FFFFFF"/>
                </a:solidFill>
                <a:latin typeface="Source Sans Pro Bold"/>
                <a:ea typeface="Source Sans Pro Bold"/>
                <a:cs typeface="Source Sans Pro Bold"/>
                <a:sym typeface="Source Sans Pro Bold"/>
              </a:rPr>
              <a:t>vor fi mai bine pregătiți pentru inserție profesională sau începerea unei afaceri.</a:t>
            </a:r>
          </a:p>
          <a:p>
            <a:pPr marL="0" lvl="1" indent="0" algn="just">
              <a:lnSpc>
                <a:spcPts val="5423"/>
              </a:lnSpc>
              <a:spcBef>
                <a:spcPct val="0"/>
              </a:spcBef>
            </a:pPr>
            <a:endParaRPr lang="en-US" sz="3873" b="1">
              <a:solidFill>
                <a:srgbClr val="FFFFFF"/>
              </a:solidFill>
              <a:latin typeface="Source Sans Pro Bold"/>
              <a:ea typeface="Source Sans Pro Bold"/>
              <a:cs typeface="Source Sans Pro Bold"/>
              <a:sym typeface="Source Sans Pro Bold"/>
            </a:endParaRPr>
          </a:p>
        </p:txBody>
      </p:sp>
      <p:sp>
        <p:nvSpPr>
          <p:cNvPr id="17" name="Freeform 17"/>
          <p:cNvSpPr/>
          <p:nvPr/>
        </p:nvSpPr>
        <p:spPr>
          <a:xfrm>
            <a:off x="1746207" y="1913033"/>
            <a:ext cx="1216260" cy="933515"/>
          </a:xfrm>
          <a:custGeom>
            <a:avLst/>
            <a:gdLst/>
            <a:ahLst/>
            <a:cxnLst/>
            <a:rect l="l" t="t" r="r" b="b"/>
            <a:pathLst>
              <a:path w="1216260" h="933515">
                <a:moveTo>
                  <a:pt x="0" y="0"/>
                </a:moveTo>
                <a:lnTo>
                  <a:pt x="1216260" y="0"/>
                </a:lnTo>
                <a:lnTo>
                  <a:pt x="1216260" y="933515"/>
                </a:lnTo>
                <a:lnTo>
                  <a:pt x="0" y="933515"/>
                </a:lnTo>
                <a:lnTo>
                  <a:pt x="0" y="0"/>
                </a:lnTo>
                <a:close/>
              </a:path>
            </a:pathLst>
          </a:custGeom>
          <a:blipFill>
            <a:blip r:embed="rId3"/>
            <a:stretch>
              <a:fillRect b="-95132"/>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354337" y="699671"/>
            <a:ext cx="12981187" cy="800101"/>
          </a:xfrm>
          <a:prstGeom prst="rect">
            <a:avLst/>
          </a:prstGeom>
        </p:spPr>
        <p:txBody>
          <a:bodyPr lIns="0" tIns="0" rIns="0" bIns="0" rtlCol="0" anchor="t">
            <a:spAutoFit/>
          </a:bodyPr>
          <a:lstStyle/>
          <a:p>
            <a:pPr marL="0" lvl="1" indent="0" algn="ctr">
              <a:lnSpc>
                <a:spcPts val="6749"/>
              </a:lnSpc>
              <a:spcBef>
                <a:spcPct val="0"/>
              </a:spcBef>
            </a:pPr>
            <a:r>
              <a:rPr lang="en-US" sz="4499" b="1">
                <a:solidFill>
                  <a:srgbClr val="0F225B"/>
                </a:solidFill>
                <a:latin typeface="Oswald Bold"/>
                <a:ea typeface="Oswald Bold"/>
                <a:cs typeface="Oswald Bold"/>
                <a:sym typeface="Oswald Bold"/>
              </a:rPr>
              <a:t>IMPACT PROIECT</a:t>
            </a:r>
          </a:p>
        </p:txBody>
      </p:sp>
      <p:grpSp>
        <p:nvGrpSpPr>
          <p:cNvPr id="4" name="Group 4"/>
          <p:cNvGrpSpPr/>
          <p:nvPr/>
        </p:nvGrpSpPr>
        <p:grpSpPr>
          <a:xfrm>
            <a:off x="3234355" y="2997938"/>
            <a:ext cx="11819290" cy="6699171"/>
            <a:chOff x="0" y="0"/>
            <a:chExt cx="3112899" cy="1764391"/>
          </a:xfrm>
        </p:grpSpPr>
        <p:sp>
          <p:nvSpPr>
            <p:cNvPr id="5" name="Freeform 5"/>
            <p:cNvSpPr/>
            <p:nvPr/>
          </p:nvSpPr>
          <p:spPr>
            <a:xfrm>
              <a:off x="0" y="0"/>
              <a:ext cx="3112900" cy="1764391"/>
            </a:xfrm>
            <a:custGeom>
              <a:avLst/>
              <a:gdLst/>
              <a:ahLst/>
              <a:cxnLst/>
              <a:rect l="l" t="t" r="r" b="b"/>
              <a:pathLst>
                <a:path w="3112900" h="1764391">
                  <a:moveTo>
                    <a:pt x="65502" y="0"/>
                  </a:moveTo>
                  <a:lnTo>
                    <a:pt x="3047397" y="0"/>
                  </a:lnTo>
                  <a:cubicBezTo>
                    <a:pt x="3083573" y="0"/>
                    <a:pt x="3112900" y="29326"/>
                    <a:pt x="3112900" y="65502"/>
                  </a:cubicBezTo>
                  <a:lnTo>
                    <a:pt x="3112900" y="1698888"/>
                  </a:lnTo>
                  <a:cubicBezTo>
                    <a:pt x="3112900" y="1735064"/>
                    <a:pt x="3083573" y="1764391"/>
                    <a:pt x="3047397" y="1764391"/>
                  </a:cubicBezTo>
                  <a:lnTo>
                    <a:pt x="65502" y="1764391"/>
                  </a:lnTo>
                  <a:cubicBezTo>
                    <a:pt x="29326" y="1764391"/>
                    <a:pt x="0" y="1735064"/>
                    <a:pt x="0" y="1698888"/>
                  </a:cubicBezTo>
                  <a:lnTo>
                    <a:pt x="0" y="65502"/>
                  </a:lnTo>
                  <a:cubicBezTo>
                    <a:pt x="0" y="29326"/>
                    <a:pt x="29326" y="0"/>
                    <a:pt x="65502" y="0"/>
                  </a:cubicBezTo>
                  <a:close/>
                </a:path>
              </a:pathLst>
            </a:custGeom>
            <a:solidFill>
              <a:srgbClr val="0F225B"/>
            </a:solidFill>
          </p:spPr>
        </p:sp>
        <p:sp>
          <p:nvSpPr>
            <p:cNvPr id="6" name="TextBox 6"/>
            <p:cNvSpPr txBox="1"/>
            <p:nvPr/>
          </p:nvSpPr>
          <p:spPr>
            <a:xfrm>
              <a:off x="0" y="-38100"/>
              <a:ext cx="3112899" cy="1802491"/>
            </a:xfrm>
            <a:prstGeom prst="rect">
              <a:avLst/>
            </a:prstGeom>
          </p:spPr>
          <p:txBody>
            <a:bodyPr lIns="50800" tIns="50800" rIns="50800" bIns="50800" rtlCol="0" anchor="ctr"/>
            <a:lstStyle/>
            <a:p>
              <a:pPr algn="ctr">
                <a:lnSpc>
                  <a:spcPts val="3079"/>
                </a:lnSpc>
              </a:pPr>
              <a:endParaRPr/>
            </a:p>
          </p:txBody>
        </p:sp>
      </p:grpSp>
      <p:grpSp>
        <p:nvGrpSpPr>
          <p:cNvPr id="7" name="Group 7"/>
          <p:cNvGrpSpPr/>
          <p:nvPr/>
        </p:nvGrpSpPr>
        <p:grpSpPr>
          <a:xfrm>
            <a:off x="2311058" y="2379790"/>
            <a:ext cx="11819290" cy="6699171"/>
            <a:chOff x="0" y="0"/>
            <a:chExt cx="3112899" cy="1764391"/>
          </a:xfrm>
        </p:grpSpPr>
        <p:sp>
          <p:nvSpPr>
            <p:cNvPr id="8" name="Freeform 8"/>
            <p:cNvSpPr/>
            <p:nvPr/>
          </p:nvSpPr>
          <p:spPr>
            <a:xfrm>
              <a:off x="0" y="0"/>
              <a:ext cx="3112900" cy="1764391"/>
            </a:xfrm>
            <a:custGeom>
              <a:avLst/>
              <a:gdLst/>
              <a:ahLst/>
              <a:cxnLst/>
              <a:rect l="l" t="t" r="r" b="b"/>
              <a:pathLst>
                <a:path w="3112900" h="1764391">
                  <a:moveTo>
                    <a:pt x="65502" y="0"/>
                  </a:moveTo>
                  <a:lnTo>
                    <a:pt x="3047397" y="0"/>
                  </a:lnTo>
                  <a:cubicBezTo>
                    <a:pt x="3083573" y="0"/>
                    <a:pt x="3112900" y="29326"/>
                    <a:pt x="3112900" y="65502"/>
                  </a:cubicBezTo>
                  <a:lnTo>
                    <a:pt x="3112900" y="1698888"/>
                  </a:lnTo>
                  <a:cubicBezTo>
                    <a:pt x="3112900" y="1735064"/>
                    <a:pt x="3083573" y="1764391"/>
                    <a:pt x="3047397" y="1764391"/>
                  </a:cubicBezTo>
                  <a:lnTo>
                    <a:pt x="65502" y="1764391"/>
                  </a:lnTo>
                  <a:cubicBezTo>
                    <a:pt x="29326" y="1764391"/>
                    <a:pt x="0" y="1735064"/>
                    <a:pt x="0" y="1698888"/>
                  </a:cubicBezTo>
                  <a:lnTo>
                    <a:pt x="0" y="65502"/>
                  </a:lnTo>
                  <a:cubicBezTo>
                    <a:pt x="0" y="29326"/>
                    <a:pt x="29326" y="0"/>
                    <a:pt x="65502" y="0"/>
                  </a:cubicBezTo>
                  <a:close/>
                </a:path>
              </a:pathLst>
            </a:custGeom>
            <a:solidFill>
              <a:srgbClr val="233E8B"/>
            </a:solidFill>
          </p:spPr>
        </p:sp>
        <p:sp>
          <p:nvSpPr>
            <p:cNvPr id="9" name="TextBox 9"/>
            <p:cNvSpPr txBox="1"/>
            <p:nvPr/>
          </p:nvSpPr>
          <p:spPr>
            <a:xfrm>
              <a:off x="0" y="-38100"/>
              <a:ext cx="3112899" cy="1802491"/>
            </a:xfrm>
            <a:prstGeom prst="rect">
              <a:avLst/>
            </a:prstGeom>
          </p:spPr>
          <p:txBody>
            <a:bodyPr lIns="50800" tIns="50800" rIns="50800" bIns="50800" rtlCol="0" anchor="ctr"/>
            <a:lstStyle/>
            <a:p>
              <a:pPr algn="ctr">
                <a:lnSpc>
                  <a:spcPts val="3079"/>
                </a:lnSpc>
              </a:pPr>
              <a:endParaRPr/>
            </a:p>
          </p:txBody>
        </p:sp>
      </p:grpSp>
      <p:grpSp>
        <p:nvGrpSpPr>
          <p:cNvPr id="10" name="Group 10"/>
          <p:cNvGrpSpPr>
            <a:grpSpLocks noChangeAspect="1"/>
          </p:cNvGrpSpPr>
          <p:nvPr/>
        </p:nvGrpSpPr>
        <p:grpSpPr>
          <a:xfrm>
            <a:off x="1319662" y="1499772"/>
            <a:ext cx="1760036" cy="1760036"/>
            <a:chOff x="0" y="0"/>
            <a:chExt cx="495300" cy="495300"/>
          </a:xfrm>
        </p:grpSpPr>
        <p:sp>
          <p:nvSpPr>
            <p:cNvPr id="11" name="Freeform 1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F225B"/>
            </a:solidFill>
          </p:spPr>
        </p:sp>
        <p:sp>
          <p:nvSpPr>
            <p:cNvPr id="12" name="Freeform 1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0F225B"/>
            </a:solidFill>
          </p:spPr>
        </p:sp>
      </p:grpSp>
      <p:grpSp>
        <p:nvGrpSpPr>
          <p:cNvPr id="13" name="Group 13"/>
          <p:cNvGrpSpPr>
            <a:grpSpLocks noChangeAspect="1"/>
          </p:cNvGrpSpPr>
          <p:nvPr/>
        </p:nvGrpSpPr>
        <p:grpSpPr>
          <a:xfrm>
            <a:off x="1474319" y="1499772"/>
            <a:ext cx="1760036" cy="1760036"/>
            <a:chOff x="0" y="0"/>
            <a:chExt cx="495300" cy="495300"/>
          </a:xfrm>
        </p:grpSpPr>
        <p:sp>
          <p:nvSpPr>
            <p:cNvPr id="14" name="Freeform 14"/>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15" name="Freeform 15"/>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6" name="Freeform 16"/>
          <p:cNvSpPr/>
          <p:nvPr/>
        </p:nvSpPr>
        <p:spPr>
          <a:xfrm>
            <a:off x="1746207" y="1913033"/>
            <a:ext cx="1216260" cy="933515"/>
          </a:xfrm>
          <a:custGeom>
            <a:avLst/>
            <a:gdLst/>
            <a:ahLst/>
            <a:cxnLst/>
            <a:rect l="l" t="t" r="r" b="b"/>
            <a:pathLst>
              <a:path w="1216260" h="933515">
                <a:moveTo>
                  <a:pt x="0" y="0"/>
                </a:moveTo>
                <a:lnTo>
                  <a:pt x="1216260" y="0"/>
                </a:lnTo>
                <a:lnTo>
                  <a:pt x="1216260" y="933515"/>
                </a:lnTo>
                <a:lnTo>
                  <a:pt x="0" y="933515"/>
                </a:lnTo>
                <a:lnTo>
                  <a:pt x="0" y="0"/>
                </a:lnTo>
                <a:close/>
              </a:path>
            </a:pathLst>
          </a:custGeom>
          <a:blipFill>
            <a:blip r:embed="rId3"/>
            <a:stretch>
              <a:fillRect b="-95132"/>
            </a:stretch>
          </a:blipFill>
        </p:spPr>
      </p:sp>
      <p:sp>
        <p:nvSpPr>
          <p:cNvPr id="17" name="TextBox 17"/>
          <p:cNvSpPr txBox="1"/>
          <p:nvPr/>
        </p:nvSpPr>
        <p:spPr>
          <a:xfrm>
            <a:off x="3234355" y="3644539"/>
            <a:ext cx="10191219" cy="3382900"/>
          </a:xfrm>
          <a:prstGeom prst="rect">
            <a:avLst/>
          </a:prstGeom>
        </p:spPr>
        <p:txBody>
          <a:bodyPr lIns="0" tIns="0" rIns="0" bIns="0" rtlCol="0" anchor="t">
            <a:spAutoFit/>
          </a:bodyPr>
          <a:lstStyle/>
          <a:p>
            <a:pPr algn="just">
              <a:lnSpc>
                <a:spcPts val="5384"/>
              </a:lnSpc>
            </a:pPr>
            <a:r>
              <a:rPr lang="en-US" sz="3845" b="1">
                <a:solidFill>
                  <a:srgbClr val="FFFFFF"/>
                </a:solidFill>
                <a:latin typeface="Source Sans Pro Bold"/>
                <a:ea typeface="Source Sans Pro Bold"/>
                <a:cs typeface="Source Sans Pro Bold"/>
                <a:sym typeface="Source Sans Pro Bold"/>
              </a:rPr>
              <a:t>        Proiectul:</a:t>
            </a:r>
          </a:p>
          <a:p>
            <a:pPr marL="830325" lvl="1" indent="-415162" algn="just">
              <a:lnSpc>
                <a:spcPts val="5384"/>
              </a:lnSpc>
              <a:buFont typeface="Arial"/>
              <a:buChar char="•"/>
            </a:pPr>
            <a:r>
              <a:rPr lang="en-US" sz="3845" b="1">
                <a:solidFill>
                  <a:srgbClr val="FFFFFF"/>
                </a:solidFill>
                <a:latin typeface="Source Sans Pro Bold"/>
                <a:ea typeface="Source Sans Pro Bold"/>
                <a:cs typeface="Source Sans Pro Bold"/>
                <a:sym typeface="Source Sans Pro Bold"/>
              </a:rPr>
              <a:t>va deschide cooperarea colegiului cu piața muncii din Europa, </a:t>
            </a:r>
          </a:p>
          <a:p>
            <a:pPr marL="830325" lvl="1" indent="-415162" algn="just">
              <a:lnSpc>
                <a:spcPts val="5384"/>
              </a:lnSpc>
              <a:buFont typeface="Arial"/>
              <a:buChar char="•"/>
            </a:pPr>
            <a:r>
              <a:rPr lang="en-US" sz="3845" b="1">
                <a:solidFill>
                  <a:srgbClr val="FFFFFF"/>
                </a:solidFill>
                <a:latin typeface="Source Sans Pro Bold"/>
                <a:ea typeface="Source Sans Pro Bold"/>
                <a:cs typeface="Source Sans Pro Bold"/>
                <a:sym typeface="Source Sans Pro Bold"/>
              </a:rPr>
              <a:t>va contribui la îmbunătățirea calității formării profesionale inițiale.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rot="3586887">
            <a:off x="4578280" y="3691684"/>
            <a:ext cx="803211" cy="604416"/>
          </a:xfrm>
          <a:custGeom>
            <a:avLst/>
            <a:gdLst/>
            <a:ahLst/>
            <a:cxnLst/>
            <a:rect l="l" t="t" r="r" b="b"/>
            <a:pathLst>
              <a:path w="803211" h="604416">
                <a:moveTo>
                  <a:pt x="0" y="0"/>
                </a:moveTo>
                <a:lnTo>
                  <a:pt x="803210" y="0"/>
                </a:lnTo>
                <a:lnTo>
                  <a:pt x="803210" y="604416"/>
                </a:lnTo>
                <a:lnTo>
                  <a:pt x="0" y="6044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rot="3586887">
            <a:off x="10579983" y="3691684"/>
            <a:ext cx="803211" cy="604416"/>
          </a:xfrm>
          <a:custGeom>
            <a:avLst/>
            <a:gdLst/>
            <a:ahLst/>
            <a:cxnLst/>
            <a:rect l="l" t="t" r="r" b="b"/>
            <a:pathLst>
              <a:path w="803211" h="604416">
                <a:moveTo>
                  <a:pt x="0" y="0"/>
                </a:moveTo>
                <a:lnTo>
                  <a:pt x="803210" y="0"/>
                </a:lnTo>
                <a:lnTo>
                  <a:pt x="803210" y="604416"/>
                </a:lnTo>
                <a:lnTo>
                  <a:pt x="0" y="604416"/>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5" name="Freeform 5"/>
          <p:cNvSpPr/>
          <p:nvPr/>
        </p:nvSpPr>
        <p:spPr>
          <a:xfrm rot="-392496">
            <a:off x="6875801" y="3691684"/>
            <a:ext cx="803211" cy="604416"/>
          </a:xfrm>
          <a:custGeom>
            <a:avLst/>
            <a:gdLst/>
            <a:ahLst/>
            <a:cxnLst/>
            <a:rect l="l" t="t" r="r" b="b"/>
            <a:pathLst>
              <a:path w="803211" h="604416">
                <a:moveTo>
                  <a:pt x="0" y="0"/>
                </a:moveTo>
                <a:lnTo>
                  <a:pt x="803211" y="0"/>
                </a:lnTo>
                <a:lnTo>
                  <a:pt x="803211" y="604416"/>
                </a:lnTo>
                <a:lnTo>
                  <a:pt x="0" y="604416"/>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6" name="Freeform 6"/>
          <p:cNvSpPr/>
          <p:nvPr/>
        </p:nvSpPr>
        <p:spPr>
          <a:xfrm rot="-392496">
            <a:off x="12877504" y="3691684"/>
            <a:ext cx="803211" cy="604416"/>
          </a:xfrm>
          <a:custGeom>
            <a:avLst/>
            <a:gdLst/>
            <a:ahLst/>
            <a:cxnLst/>
            <a:rect l="l" t="t" r="r" b="b"/>
            <a:pathLst>
              <a:path w="803211" h="604416">
                <a:moveTo>
                  <a:pt x="0" y="0"/>
                </a:moveTo>
                <a:lnTo>
                  <a:pt x="803211" y="0"/>
                </a:lnTo>
                <a:lnTo>
                  <a:pt x="803211" y="604416"/>
                </a:lnTo>
                <a:lnTo>
                  <a:pt x="0" y="604416"/>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grpSp>
        <p:nvGrpSpPr>
          <p:cNvPr id="7" name="Group 7"/>
          <p:cNvGrpSpPr/>
          <p:nvPr/>
        </p:nvGrpSpPr>
        <p:grpSpPr>
          <a:xfrm>
            <a:off x="8098788" y="2995853"/>
            <a:ext cx="2229030" cy="5385627"/>
            <a:chOff x="0" y="0"/>
            <a:chExt cx="2972041" cy="7180836"/>
          </a:xfrm>
        </p:grpSpPr>
        <p:grpSp>
          <p:nvGrpSpPr>
            <p:cNvPr id="8" name="Group 8"/>
            <p:cNvGrpSpPr/>
            <p:nvPr/>
          </p:nvGrpSpPr>
          <p:grpSpPr>
            <a:xfrm>
              <a:off x="1126087" y="2862997"/>
              <a:ext cx="694040" cy="576777"/>
              <a:chOff x="0" y="0"/>
              <a:chExt cx="1561822" cy="1297940"/>
            </a:xfrm>
          </p:grpSpPr>
          <p:sp>
            <p:nvSpPr>
              <p:cNvPr id="9" name="Freeform 9"/>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233E8B"/>
              </a:solidFill>
            </p:spPr>
          </p:sp>
        </p:grpSp>
        <p:grpSp>
          <p:nvGrpSpPr>
            <p:cNvPr id="10" name="Group 10"/>
            <p:cNvGrpSpPr/>
            <p:nvPr/>
          </p:nvGrpSpPr>
          <p:grpSpPr>
            <a:xfrm>
              <a:off x="0" y="3682416"/>
              <a:ext cx="2946214" cy="3469583"/>
              <a:chOff x="0" y="0"/>
              <a:chExt cx="670128" cy="789170"/>
            </a:xfrm>
          </p:grpSpPr>
          <p:sp>
            <p:nvSpPr>
              <p:cNvPr id="11" name="Freeform 11"/>
              <p:cNvSpPr/>
              <p:nvPr/>
            </p:nvSpPr>
            <p:spPr>
              <a:xfrm>
                <a:off x="0" y="0"/>
                <a:ext cx="670128" cy="789170"/>
              </a:xfrm>
              <a:custGeom>
                <a:avLst/>
                <a:gdLst/>
                <a:ahLst/>
                <a:cxnLst/>
                <a:rect l="l" t="t" r="r" b="b"/>
                <a:pathLst>
                  <a:path w="670128" h="789170">
                    <a:moveTo>
                      <a:pt x="70073" y="0"/>
                    </a:moveTo>
                    <a:lnTo>
                      <a:pt x="600055" y="0"/>
                    </a:lnTo>
                    <a:cubicBezTo>
                      <a:pt x="638755" y="0"/>
                      <a:pt x="670128" y="31373"/>
                      <a:pt x="670128" y="70073"/>
                    </a:cubicBezTo>
                    <a:lnTo>
                      <a:pt x="670128" y="719097"/>
                    </a:lnTo>
                    <a:cubicBezTo>
                      <a:pt x="670128" y="737682"/>
                      <a:pt x="662745" y="755505"/>
                      <a:pt x="649604" y="768646"/>
                    </a:cubicBezTo>
                    <a:cubicBezTo>
                      <a:pt x="636463" y="781788"/>
                      <a:pt x="618639" y="789170"/>
                      <a:pt x="600055" y="789170"/>
                    </a:cubicBezTo>
                    <a:lnTo>
                      <a:pt x="70073" y="789170"/>
                    </a:lnTo>
                    <a:cubicBezTo>
                      <a:pt x="31373" y="789170"/>
                      <a:pt x="0" y="757797"/>
                      <a:pt x="0" y="719097"/>
                    </a:cubicBezTo>
                    <a:lnTo>
                      <a:pt x="0" y="70073"/>
                    </a:lnTo>
                    <a:cubicBezTo>
                      <a:pt x="0" y="31373"/>
                      <a:pt x="31373" y="0"/>
                      <a:pt x="70073" y="0"/>
                    </a:cubicBezTo>
                    <a:close/>
                  </a:path>
                </a:pathLst>
              </a:custGeom>
              <a:solidFill>
                <a:srgbClr val="233E8B"/>
              </a:solidFill>
            </p:spPr>
          </p:sp>
          <p:sp>
            <p:nvSpPr>
              <p:cNvPr id="12" name="TextBox 12"/>
              <p:cNvSpPr txBox="1"/>
              <p:nvPr/>
            </p:nvSpPr>
            <p:spPr>
              <a:xfrm>
                <a:off x="0" y="-38100"/>
                <a:ext cx="670128" cy="827270"/>
              </a:xfrm>
              <a:prstGeom prst="rect">
                <a:avLst/>
              </a:prstGeom>
            </p:spPr>
            <p:txBody>
              <a:bodyPr lIns="50800" tIns="50800" rIns="50800" bIns="50800" rtlCol="0" anchor="ctr"/>
              <a:lstStyle/>
              <a:p>
                <a:pPr algn="ctr">
                  <a:lnSpc>
                    <a:spcPts val="3079"/>
                  </a:lnSpc>
                </a:pPr>
                <a:endParaRPr/>
              </a:p>
            </p:txBody>
          </p:sp>
        </p:grpSp>
        <p:grpSp>
          <p:nvGrpSpPr>
            <p:cNvPr id="13" name="Group 13"/>
            <p:cNvGrpSpPr/>
            <p:nvPr/>
          </p:nvGrpSpPr>
          <p:grpSpPr>
            <a:xfrm>
              <a:off x="0" y="0"/>
              <a:ext cx="2946214" cy="2946214"/>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233E8B"/>
                </a:solidFill>
                <a:prstDash val="solid"/>
                <a:miter/>
              </a:ln>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16" name="Freeform 16"/>
            <p:cNvSpPr/>
            <p:nvPr/>
          </p:nvSpPr>
          <p:spPr>
            <a:xfrm>
              <a:off x="0" y="753301"/>
              <a:ext cx="2972041" cy="2351627"/>
            </a:xfrm>
            <a:custGeom>
              <a:avLst/>
              <a:gdLst/>
              <a:ahLst/>
              <a:cxnLst/>
              <a:rect l="l" t="t" r="r" b="b"/>
              <a:pathLst>
                <a:path w="2972041" h="2351627">
                  <a:moveTo>
                    <a:pt x="0" y="0"/>
                  </a:moveTo>
                  <a:lnTo>
                    <a:pt x="2972041" y="0"/>
                  </a:lnTo>
                  <a:lnTo>
                    <a:pt x="2972041" y="2351628"/>
                  </a:lnTo>
                  <a:lnTo>
                    <a:pt x="0" y="2351628"/>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a:ln cap="sq">
              <a:noFill/>
              <a:prstDash val="solid"/>
              <a:miter/>
            </a:ln>
          </p:spPr>
        </p:sp>
        <p:grpSp>
          <p:nvGrpSpPr>
            <p:cNvPr id="17" name="Group 17"/>
            <p:cNvGrpSpPr/>
            <p:nvPr/>
          </p:nvGrpSpPr>
          <p:grpSpPr>
            <a:xfrm>
              <a:off x="308068" y="308068"/>
              <a:ext cx="2330078" cy="233007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20" name="TextBox 20"/>
            <p:cNvSpPr txBox="1"/>
            <p:nvPr/>
          </p:nvSpPr>
          <p:spPr>
            <a:xfrm>
              <a:off x="308068" y="897797"/>
              <a:ext cx="2489976" cy="1330537"/>
            </a:xfrm>
            <a:prstGeom prst="rect">
              <a:avLst/>
            </a:prstGeom>
          </p:spPr>
          <p:txBody>
            <a:bodyPr lIns="0" tIns="0" rIns="0" bIns="0" rtlCol="0" anchor="t">
              <a:spAutoFit/>
            </a:bodyPr>
            <a:lstStyle/>
            <a:p>
              <a:pPr algn="ctr">
                <a:lnSpc>
                  <a:spcPts val="4059"/>
                </a:lnSpc>
              </a:pPr>
              <a:r>
                <a:rPr lang="en-US" sz="2899" b="1">
                  <a:solidFill>
                    <a:srgbClr val="0F225B"/>
                  </a:solidFill>
                  <a:latin typeface="Source Sans Pro Bold"/>
                  <a:ea typeface="Source Sans Pro Bold"/>
                  <a:cs typeface="Source Sans Pro Bold"/>
                  <a:sym typeface="Source Sans Pro Bold"/>
                </a:rPr>
                <a:t>Limba </a:t>
              </a:r>
            </a:p>
            <a:p>
              <a:pPr marL="0" lvl="1" indent="0" algn="ctr">
                <a:lnSpc>
                  <a:spcPts val="4059"/>
                </a:lnSpc>
                <a:spcBef>
                  <a:spcPct val="0"/>
                </a:spcBef>
              </a:pPr>
              <a:r>
                <a:rPr lang="en-US" sz="2899" b="1">
                  <a:solidFill>
                    <a:srgbClr val="0F225B"/>
                  </a:solidFill>
                  <a:latin typeface="Source Sans Pro Bold"/>
                  <a:ea typeface="Source Sans Pro Bold"/>
                  <a:cs typeface="Source Sans Pro Bold"/>
                  <a:sym typeface="Source Sans Pro Bold"/>
                </a:rPr>
                <a:t>engleză</a:t>
              </a:r>
            </a:p>
          </p:txBody>
        </p:sp>
        <p:sp>
          <p:nvSpPr>
            <p:cNvPr id="21" name="TextBox 21"/>
            <p:cNvSpPr txBox="1"/>
            <p:nvPr/>
          </p:nvSpPr>
          <p:spPr>
            <a:xfrm>
              <a:off x="201342" y="3862048"/>
              <a:ext cx="2489976" cy="3318787"/>
            </a:xfrm>
            <a:prstGeom prst="rect">
              <a:avLst/>
            </a:prstGeom>
          </p:spPr>
          <p:txBody>
            <a:bodyPr lIns="0" tIns="0" rIns="0" bIns="0" rtlCol="0" anchor="t">
              <a:spAutoFit/>
            </a:bodyPr>
            <a:lstStyle/>
            <a:p>
              <a:pPr algn="ctr">
                <a:lnSpc>
                  <a:spcPts val="3374"/>
                </a:lnSpc>
              </a:pPr>
              <a:r>
                <a:rPr lang="en-US" sz="2410" b="1" dirty="0">
                  <a:solidFill>
                    <a:srgbClr val="FFFFFF"/>
                  </a:solidFill>
                  <a:latin typeface="Source Sans Pro Bold"/>
                  <a:ea typeface="Source Sans Pro Bold"/>
                  <a:cs typeface="Source Sans Pro Bold"/>
                  <a:sym typeface="Source Sans Pro Bold"/>
                </a:rPr>
                <a:t> </a:t>
              </a:r>
              <a:r>
                <a:rPr lang="en-US" sz="2410" b="1" dirty="0" err="1">
                  <a:solidFill>
                    <a:srgbClr val="FFFFFF"/>
                  </a:solidFill>
                  <a:latin typeface="Source Sans Pro Bold"/>
                  <a:ea typeface="Source Sans Pro Bold"/>
                  <a:cs typeface="Source Sans Pro Bold"/>
                  <a:sym typeface="Source Sans Pro Bold"/>
                </a:rPr>
                <a:t>Probă</a:t>
              </a:r>
              <a:r>
                <a:rPr lang="en-US" sz="2410" b="1" dirty="0">
                  <a:solidFill>
                    <a:srgbClr val="FFFFFF"/>
                  </a:solidFill>
                  <a:latin typeface="Source Sans Pro Bold"/>
                  <a:ea typeface="Source Sans Pro Bold"/>
                  <a:cs typeface="Source Sans Pro Bold"/>
                  <a:sym typeface="Source Sans Pro Bold"/>
                </a:rPr>
                <a:t> </a:t>
              </a:r>
              <a:r>
                <a:rPr lang="en-US" sz="2410" b="1" dirty="0" err="1">
                  <a:solidFill>
                    <a:srgbClr val="FFFFFF"/>
                  </a:solidFill>
                  <a:latin typeface="Source Sans Pro Bold"/>
                  <a:ea typeface="Source Sans Pro Bold"/>
                  <a:cs typeface="Source Sans Pro Bold"/>
                  <a:sym typeface="Source Sans Pro Bold"/>
                </a:rPr>
                <a:t>scrisă</a:t>
              </a:r>
              <a:r>
                <a:rPr lang="en-US" sz="2410" b="1" dirty="0">
                  <a:solidFill>
                    <a:srgbClr val="FFFFFF"/>
                  </a:solidFill>
                  <a:latin typeface="Source Sans Pro Bold"/>
                  <a:ea typeface="Source Sans Pro Bold"/>
                  <a:cs typeface="Source Sans Pro Bold"/>
                  <a:sym typeface="Source Sans Pro Bold"/>
                </a:rPr>
                <a:t>:</a:t>
              </a:r>
            </a:p>
            <a:p>
              <a:pPr algn="ctr">
                <a:lnSpc>
                  <a:spcPts val="3374"/>
                </a:lnSpc>
              </a:pPr>
              <a:r>
                <a:rPr lang="en-US" sz="2410" b="1" dirty="0">
                  <a:solidFill>
                    <a:srgbClr val="FFFFFF"/>
                  </a:solidFill>
                  <a:latin typeface="Source Sans Pro Bold"/>
                  <a:ea typeface="Source Sans Pro Bold"/>
                  <a:cs typeface="Source Sans Pro Bold"/>
                  <a:sym typeface="Source Sans Pro Bold"/>
                </a:rPr>
                <a:t>10 </a:t>
              </a:r>
              <a:r>
                <a:rPr lang="en-US" sz="2410" b="1" dirty="0" err="1">
                  <a:solidFill>
                    <a:srgbClr val="FFFFFF"/>
                  </a:solidFill>
                  <a:latin typeface="Source Sans Pro Bold"/>
                  <a:ea typeface="Source Sans Pro Bold"/>
                  <a:cs typeface="Source Sans Pro Bold"/>
                  <a:sym typeface="Source Sans Pro Bold"/>
                </a:rPr>
                <a:t>puncte</a:t>
              </a:r>
              <a:endParaRPr lang="en-US" sz="2410" b="1" dirty="0">
                <a:solidFill>
                  <a:srgbClr val="FFFFFF"/>
                </a:solidFill>
                <a:latin typeface="Source Sans Pro Bold"/>
                <a:ea typeface="Source Sans Pro Bold"/>
                <a:cs typeface="Source Sans Pro Bold"/>
                <a:sym typeface="Source Sans Pro Bold"/>
              </a:endParaRPr>
            </a:p>
            <a:p>
              <a:pPr algn="ctr">
                <a:lnSpc>
                  <a:spcPts val="3374"/>
                </a:lnSpc>
              </a:pPr>
              <a:endParaRPr lang="en-US" sz="2410" b="1" dirty="0">
                <a:solidFill>
                  <a:srgbClr val="FFFFFF"/>
                </a:solidFill>
                <a:latin typeface="Source Sans Pro Bold"/>
                <a:ea typeface="Source Sans Pro Bold"/>
                <a:cs typeface="Source Sans Pro Bold"/>
                <a:sym typeface="Source Sans Pro Bold"/>
              </a:endParaRPr>
            </a:p>
            <a:p>
              <a:pPr algn="ctr">
                <a:lnSpc>
                  <a:spcPts val="3374"/>
                </a:lnSpc>
              </a:pPr>
              <a:r>
                <a:rPr lang="en-US" sz="2410" b="1" dirty="0">
                  <a:solidFill>
                    <a:srgbClr val="FFFFFF"/>
                  </a:solidFill>
                  <a:latin typeface="Source Sans Pro Bold"/>
                  <a:ea typeface="Source Sans Pro Bold"/>
                  <a:cs typeface="Source Sans Pro Bold"/>
                  <a:sym typeface="Source Sans Pro Bold"/>
                </a:rPr>
                <a:t> </a:t>
              </a:r>
              <a:r>
                <a:rPr lang="en-US" sz="2410" b="1" dirty="0" err="1">
                  <a:solidFill>
                    <a:srgbClr val="FFFFFF"/>
                  </a:solidFill>
                  <a:latin typeface="Source Sans Pro Bold"/>
                  <a:ea typeface="Source Sans Pro Bold"/>
                  <a:cs typeface="Source Sans Pro Bold"/>
                  <a:sym typeface="Source Sans Pro Bold"/>
                </a:rPr>
                <a:t>Probă</a:t>
              </a:r>
              <a:r>
                <a:rPr lang="en-US" sz="2410" b="1" dirty="0">
                  <a:solidFill>
                    <a:srgbClr val="FFFFFF"/>
                  </a:solidFill>
                  <a:latin typeface="Source Sans Pro Bold"/>
                  <a:ea typeface="Source Sans Pro Bold"/>
                  <a:cs typeface="Source Sans Pro Bold"/>
                  <a:sym typeface="Source Sans Pro Bold"/>
                </a:rPr>
                <a:t> </a:t>
              </a:r>
              <a:r>
                <a:rPr lang="en-US" sz="2410" b="1" dirty="0" err="1">
                  <a:solidFill>
                    <a:srgbClr val="FFFFFF"/>
                  </a:solidFill>
                  <a:latin typeface="Source Sans Pro Bold"/>
                  <a:ea typeface="Source Sans Pro Bold"/>
                  <a:cs typeface="Source Sans Pro Bold"/>
                  <a:sym typeface="Source Sans Pro Bold"/>
                </a:rPr>
                <a:t>orală</a:t>
              </a:r>
              <a:r>
                <a:rPr lang="en-US" sz="2410" b="1" dirty="0">
                  <a:solidFill>
                    <a:srgbClr val="FFFFFF"/>
                  </a:solidFill>
                  <a:latin typeface="Source Sans Pro Bold"/>
                  <a:ea typeface="Source Sans Pro Bold"/>
                  <a:cs typeface="Source Sans Pro Bold"/>
                  <a:sym typeface="Source Sans Pro Bold"/>
                </a:rPr>
                <a:t>: 15 </a:t>
              </a:r>
              <a:r>
                <a:rPr lang="en-US" sz="2410" b="1" dirty="0" err="1">
                  <a:solidFill>
                    <a:srgbClr val="FFFFFF"/>
                  </a:solidFill>
                  <a:latin typeface="Source Sans Pro Bold"/>
                  <a:ea typeface="Source Sans Pro Bold"/>
                  <a:cs typeface="Source Sans Pro Bold"/>
                  <a:sym typeface="Source Sans Pro Bold"/>
                </a:rPr>
                <a:t>puncte</a:t>
              </a:r>
              <a:endParaRPr lang="en-US" sz="2410" b="1" dirty="0">
                <a:solidFill>
                  <a:srgbClr val="FFFFFF"/>
                </a:solidFill>
                <a:latin typeface="Source Sans Pro Bold"/>
                <a:ea typeface="Source Sans Pro Bold"/>
                <a:cs typeface="Source Sans Pro Bold"/>
                <a:sym typeface="Source Sans Pro Bold"/>
              </a:endParaRPr>
            </a:p>
            <a:p>
              <a:pPr marL="0" lvl="1" indent="0" algn="ctr">
                <a:lnSpc>
                  <a:spcPts val="3374"/>
                </a:lnSpc>
                <a:spcBef>
                  <a:spcPct val="0"/>
                </a:spcBef>
              </a:pPr>
              <a:endParaRPr lang="en-US" sz="2410" b="1" dirty="0">
                <a:solidFill>
                  <a:srgbClr val="FFFFFF"/>
                </a:solidFill>
                <a:latin typeface="Source Sans Pro Bold"/>
                <a:ea typeface="Source Sans Pro Bold"/>
                <a:cs typeface="Source Sans Pro Bold"/>
                <a:sym typeface="Source Sans Pro Bold"/>
              </a:endParaRPr>
            </a:p>
          </p:txBody>
        </p:sp>
      </p:grpSp>
      <p:grpSp>
        <p:nvGrpSpPr>
          <p:cNvPr id="22" name="Group 22"/>
          <p:cNvGrpSpPr/>
          <p:nvPr/>
        </p:nvGrpSpPr>
        <p:grpSpPr>
          <a:xfrm>
            <a:off x="1890862" y="2995853"/>
            <a:ext cx="2266067" cy="3562994"/>
            <a:chOff x="0" y="0"/>
            <a:chExt cx="3021423" cy="4750659"/>
          </a:xfrm>
        </p:grpSpPr>
        <p:sp>
          <p:nvSpPr>
            <p:cNvPr id="23" name="Freeform 23"/>
            <p:cNvSpPr/>
            <p:nvPr/>
          </p:nvSpPr>
          <p:spPr>
            <a:xfrm>
              <a:off x="0" y="768833"/>
              <a:ext cx="2972041" cy="2351627"/>
            </a:xfrm>
            <a:custGeom>
              <a:avLst/>
              <a:gdLst/>
              <a:ahLst/>
              <a:cxnLst/>
              <a:rect l="l" t="t" r="r" b="b"/>
              <a:pathLst>
                <a:path w="2972041" h="2351627">
                  <a:moveTo>
                    <a:pt x="0" y="0"/>
                  </a:moveTo>
                  <a:lnTo>
                    <a:pt x="2972041" y="0"/>
                  </a:lnTo>
                  <a:lnTo>
                    <a:pt x="2972041" y="2351627"/>
                  </a:lnTo>
                  <a:lnTo>
                    <a:pt x="0" y="2351627"/>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p:spPr>
        </p:sp>
        <p:grpSp>
          <p:nvGrpSpPr>
            <p:cNvPr id="24" name="Group 24"/>
            <p:cNvGrpSpPr/>
            <p:nvPr/>
          </p:nvGrpSpPr>
          <p:grpSpPr>
            <a:xfrm>
              <a:off x="26075" y="3597106"/>
              <a:ext cx="2946214" cy="1153553"/>
              <a:chOff x="0" y="0"/>
              <a:chExt cx="670128" cy="262380"/>
            </a:xfrm>
          </p:grpSpPr>
          <p:sp>
            <p:nvSpPr>
              <p:cNvPr id="25" name="Freeform 25"/>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AE1E1E"/>
              </a:solidFill>
            </p:spPr>
          </p:sp>
          <p:sp>
            <p:nvSpPr>
              <p:cNvPr id="26" name="TextBox 26"/>
              <p:cNvSpPr txBox="1"/>
              <p:nvPr/>
            </p:nvSpPr>
            <p:spPr>
              <a:xfrm>
                <a:off x="0" y="-38100"/>
                <a:ext cx="670128" cy="300480"/>
              </a:xfrm>
              <a:prstGeom prst="rect">
                <a:avLst/>
              </a:prstGeom>
            </p:spPr>
            <p:txBody>
              <a:bodyPr lIns="50800" tIns="50800" rIns="50800" bIns="50800" rtlCol="0" anchor="ctr"/>
              <a:lstStyle/>
              <a:p>
                <a:pPr algn="ctr">
                  <a:lnSpc>
                    <a:spcPts val="3079"/>
                  </a:lnSpc>
                </a:pPr>
                <a:endParaRPr/>
              </a:p>
            </p:txBody>
          </p:sp>
        </p:grpSp>
        <p:sp>
          <p:nvSpPr>
            <p:cNvPr id="27" name="TextBox 27"/>
            <p:cNvSpPr txBox="1"/>
            <p:nvPr/>
          </p:nvSpPr>
          <p:spPr>
            <a:xfrm>
              <a:off x="254194" y="3704585"/>
              <a:ext cx="2489976" cy="622366"/>
            </a:xfrm>
            <a:prstGeom prst="rect">
              <a:avLst/>
            </a:prstGeom>
          </p:spPr>
          <p:txBody>
            <a:bodyPr lIns="0" tIns="0" rIns="0" bIns="0" rtlCol="0" anchor="t">
              <a:spAutoFit/>
            </a:bodyPr>
            <a:lstStyle/>
            <a:p>
              <a:pPr marL="0" lvl="1" indent="0" algn="ctr">
                <a:lnSpc>
                  <a:spcPts val="3934"/>
                </a:lnSpc>
                <a:spcBef>
                  <a:spcPct val="0"/>
                </a:spcBef>
              </a:pPr>
              <a:r>
                <a:rPr lang="en-US" sz="2810" b="1">
                  <a:solidFill>
                    <a:srgbClr val="FFFFFF"/>
                  </a:solidFill>
                  <a:latin typeface="Source Sans Pro Bold"/>
                  <a:ea typeface="Source Sans Pro Bold"/>
                  <a:cs typeface="Source Sans Pro Bold"/>
                  <a:sym typeface="Source Sans Pro Bold"/>
                </a:rPr>
                <a:t>20 puncte</a:t>
              </a:r>
            </a:p>
          </p:txBody>
        </p:sp>
        <p:sp>
          <p:nvSpPr>
            <p:cNvPr id="28" name="Freeform 28"/>
            <p:cNvSpPr/>
            <p:nvPr/>
          </p:nvSpPr>
          <p:spPr>
            <a:xfrm>
              <a:off x="49134" y="881029"/>
              <a:ext cx="2972041" cy="2351627"/>
            </a:xfrm>
            <a:custGeom>
              <a:avLst/>
              <a:gdLst/>
              <a:ahLst/>
              <a:cxnLst/>
              <a:rect l="l" t="t" r="r" b="b"/>
              <a:pathLst>
                <a:path w="2972041" h="2351627">
                  <a:moveTo>
                    <a:pt x="0" y="0"/>
                  </a:moveTo>
                  <a:lnTo>
                    <a:pt x="2972041" y="0"/>
                  </a:lnTo>
                  <a:lnTo>
                    <a:pt x="2972041" y="2351627"/>
                  </a:lnTo>
                  <a:lnTo>
                    <a:pt x="0" y="2351627"/>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p:spPr>
        </p:sp>
        <p:grpSp>
          <p:nvGrpSpPr>
            <p:cNvPr id="29" name="Group 29"/>
            <p:cNvGrpSpPr/>
            <p:nvPr/>
          </p:nvGrpSpPr>
          <p:grpSpPr>
            <a:xfrm>
              <a:off x="75209" y="0"/>
              <a:ext cx="2946214" cy="294621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AE1E1E"/>
                </a:solidFill>
                <a:prstDash val="solid"/>
                <a:miter/>
              </a:ln>
            </p:spPr>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32" name="Group 32"/>
            <p:cNvGrpSpPr/>
            <p:nvPr/>
          </p:nvGrpSpPr>
          <p:grpSpPr>
            <a:xfrm>
              <a:off x="383277" y="274731"/>
              <a:ext cx="2330078" cy="233007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35" name="Group 35"/>
            <p:cNvGrpSpPr/>
            <p:nvPr/>
          </p:nvGrpSpPr>
          <p:grpSpPr>
            <a:xfrm>
              <a:off x="1201296" y="2862997"/>
              <a:ext cx="694040" cy="576777"/>
              <a:chOff x="0" y="0"/>
              <a:chExt cx="1561822" cy="1297940"/>
            </a:xfrm>
          </p:grpSpPr>
          <p:sp>
            <p:nvSpPr>
              <p:cNvPr id="36" name="Freeform 36"/>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AE1E1E"/>
              </a:solidFill>
            </p:spPr>
          </p:sp>
        </p:grpSp>
        <p:sp>
          <p:nvSpPr>
            <p:cNvPr id="37" name="TextBox 37"/>
            <p:cNvSpPr txBox="1"/>
            <p:nvPr/>
          </p:nvSpPr>
          <p:spPr>
            <a:xfrm>
              <a:off x="379047" y="812555"/>
              <a:ext cx="2489976" cy="764118"/>
            </a:xfrm>
            <a:prstGeom prst="rect">
              <a:avLst/>
            </a:prstGeom>
          </p:spPr>
          <p:txBody>
            <a:bodyPr lIns="0" tIns="0" rIns="0" bIns="0" rtlCol="0" anchor="t">
              <a:spAutoFit/>
            </a:bodyPr>
            <a:lstStyle/>
            <a:p>
              <a:pPr marL="0" lvl="1" indent="0" algn="ctr">
                <a:lnSpc>
                  <a:spcPts val="4899"/>
                </a:lnSpc>
                <a:spcBef>
                  <a:spcPct val="0"/>
                </a:spcBef>
              </a:pPr>
              <a:r>
                <a:rPr lang="en-US" sz="3499" b="1">
                  <a:solidFill>
                    <a:srgbClr val="AE1E1E"/>
                  </a:solidFill>
                  <a:latin typeface="Source Sans Pro Bold"/>
                  <a:ea typeface="Source Sans Pro Bold"/>
                  <a:cs typeface="Source Sans Pro Bold"/>
                  <a:sym typeface="Source Sans Pro Bold"/>
                </a:rPr>
                <a:t>Dosar</a:t>
              </a:r>
            </a:p>
          </p:txBody>
        </p:sp>
      </p:grpSp>
      <p:grpSp>
        <p:nvGrpSpPr>
          <p:cNvPr id="38" name="Group 38"/>
          <p:cNvGrpSpPr/>
          <p:nvPr/>
        </p:nvGrpSpPr>
        <p:grpSpPr>
          <a:xfrm>
            <a:off x="4979885" y="4339885"/>
            <a:ext cx="2538004" cy="3626977"/>
            <a:chOff x="0" y="0"/>
            <a:chExt cx="3384006" cy="4835970"/>
          </a:xfrm>
        </p:grpSpPr>
        <p:sp>
          <p:nvSpPr>
            <p:cNvPr id="39" name="Freeform 39"/>
            <p:cNvSpPr/>
            <p:nvPr/>
          </p:nvSpPr>
          <p:spPr>
            <a:xfrm>
              <a:off x="26323" y="753301"/>
              <a:ext cx="2972041" cy="2351627"/>
            </a:xfrm>
            <a:custGeom>
              <a:avLst/>
              <a:gdLst/>
              <a:ahLst/>
              <a:cxnLst/>
              <a:rect l="l" t="t" r="r" b="b"/>
              <a:pathLst>
                <a:path w="2972041" h="2351627">
                  <a:moveTo>
                    <a:pt x="0" y="0"/>
                  </a:moveTo>
                  <a:lnTo>
                    <a:pt x="2972041" y="0"/>
                  </a:lnTo>
                  <a:lnTo>
                    <a:pt x="2972041" y="2351628"/>
                  </a:lnTo>
                  <a:lnTo>
                    <a:pt x="0" y="2351628"/>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a:ln cap="sq">
              <a:noFill/>
              <a:prstDash val="solid"/>
              <a:miter/>
            </a:ln>
          </p:spPr>
        </p:sp>
        <p:grpSp>
          <p:nvGrpSpPr>
            <p:cNvPr id="40" name="Group 40"/>
            <p:cNvGrpSpPr/>
            <p:nvPr/>
          </p:nvGrpSpPr>
          <p:grpSpPr>
            <a:xfrm>
              <a:off x="78474" y="0"/>
              <a:ext cx="2946214" cy="2946214"/>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1EAE98"/>
                </a:solidFill>
                <a:prstDash val="solid"/>
                <a:miter/>
              </a:ln>
            </p:spPr>
          </p:sp>
          <p:sp>
            <p:nvSpPr>
              <p:cNvPr id="42" name="TextBox 42"/>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43" name="Group 43"/>
            <p:cNvGrpSpPr/>
            <p:nvPr/>
          </p:nvGrpSpPr>
          <p:grpSpPr>
            <a:xfrm>
              <a:off x="386542" y="308068"/>
              <a:ext cx="2330078" cy="2330078"/>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45" name="TextBox 45"/>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46" name="Group 46"/>
            <p:cNvGrpSpPr/>
            <p:nvPr/>
          </p:nvGrpSpPr>
          <p:grpSpPr>
            <a:xfrm>
              <a:off x="78474" y="3682416"/>
              <a:ext cx="2946214" cy="1153553"/>
              <a:chOff x="0" y="0"/>
              <a:chExt cx="670128" cy="262380"/>
            </a:xfrm>
          </p:grpSpPr>
          <p:sp>
            <p:nvSpPr>
              <p:cNvPr id="47" name="Freeform 47"/>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1EAE98"/>
              </a:solidFill>
            </p:spPr>
          </p:sp>
          <p:sp>
            <p:nvSpPr>
              <p:cNvPr id="48" name="TextBox 48"/>
              <p:cNvSpPr txBox="1"/>
              <p:nvPr/>
            </p:nvSpPr>
            <p:spPr>
              <a:xfrm>
                <a:off x="0" y="-38100"/>
                <a:ext cx="670128" cy="300480"/>
              </a:xfrm>
              <a:prstGeom prst="rect">
                <a:avLst/>
              </a:prstGeom>
            </p:spPr>
            <p:txBody>
              <a:bodyPr lIns="50800" tIns="50800" rIns="50800" bIns="50800" rtlCol="0" anchor="ctr"/>
              <a:lstStyle/>
              <a:p>
                <a:pPr algn="ctr">
                  <a:lnSpc>
                    <a:spcPts val="3079"/>
                  </a:lnSpc>
                </a:pPr>
                <a:endParaRPr/>
              </a:p>
            </p:txBody>
          </p:sp>
        </p:grpSp>
        <p:grpSp>
          <p:nvGrpSpPr>
            <p:cNvPr id="49" name="Group 49"/>
            <p:cNvGrpSpPr/>
            <p:nvPr/>
          </p:nvGrpSpPr>
          <p:grpSpPr>
            <a:xfrm>
              <a:off x="1204561" y="2862997"/>
              <a:ext cx="694040" cy="576777"/>
              <a:chOff x="0" y="0"/>
              <a:chExt cx="1561822" cy="1297940"/>
            </a:xfrm>
          </p:grpSpPr>
          <p:sp>
            <p:nvSpPr>
              <p:cNvPr id="50" name="Freeform 50"/>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1EAE98"/>
              </a:solidFill>
            </p:spPr>
          </p:sp>
        </p:grpSp>
        <p:sp>
          <p:nvSpPr>
            <p:cNvPr id="51" name="TextBox 51"/>
            <p:cNvSpPr txBox="1"/>
            <p:nvPr/>
          </p:nvSpPr>
          <p:spPr>
            <a:xfrm>
              <a:off x="0" y="3978471"/>
              <a:ext cx="3384006" cy="622366"/>
            </a:xfrm>
            <a:prstGeom prst="rect">
              <a:avLst/>
            </a:prstGeom>
          </p:spPr>
          <p:txBody>
            <a:bodyPr lIns="0" tIns="0" rIns="0" bIns="0" rtlCol="0" anchor="t">
              <a:spAutoFit/>
            </a:bodyPr>
            <a:lstStyle/>
            <a:p>
              <a:pPr marL="0" lvl="1" indent="0" algn="ctr">
                <a:lnSpc>
                  <a:spcPts val="3934"/>
                </a:lnSpc>
                <a:spcBef>
                  <a:spcPct val="0"/>
                </a:spcBef>
              </a:pPr>
              <a:r>
                <a:rPr lang="en-US" sz="2810" b="1" u="none" strike="noStrike">
                  <a:solidFill>
                    <a:srgbClr val="FFFFFF"/>
                  </a:solidFill>
                  <a:latin typeface="Source Sans Pro Bold"/>
                  <a:ea typeface="Source Sans Pro Bold"/>
                  <a:cs typeface="Source Sans Pro Bold"/>
                  <a:sym typeface="Source Sans Pro Bold"/>
                </a:rPr>
                <a:t>20 puncte</a:t>
              </a:r>
            </a:p>
          </p:txBody>
        </p:sp>
        <p:sp>
          <p:nvSpPr>
            <p:cNvPr id="52" name="TextBox 52"/>
            <p:cNvSpPr txBox="1"/>
            <p:nvPr/>
          </p:nvSpPr>
          <p:spPr>
            <a:xfrm>
              <a:off x="306908" y="1011930"/>
              <a:ext cx="2489976" cy="764118"/>
            </a:xfrm>
            <a:prstGeom prst="rect">
              <a:avLst/>
            </a:prstGeom>
          </p:spPr>
          <p:txBody>
            <a:bodyPr lIns="0" tIns="0" rIns="0" bIns="0" rtlCol="0" anchor="t">
              <a:spAutoFit/>
            </a:bodyPr>
            <a:lstStyle/>
            <a:p>
              <a:pPr marL="0" lvl="1" indent="0" algn="ctr">
                <a:lnSpc>
                  <a:spcPts val="4899"/>
                </a:lnSpc>
                <a:spcBef>
                  <a:spcPct val="0"/>
                </a:spcBef>
              </a:pPr>
              <a:r>
                <a:rPr lang="en-US" sz="3499" b="1">
                  <a:solidFill>
                    <a:srgbClr val="1EAE98"/>
                  </a:solidFill>
                  <a:latin typeface="Source Sans Pro Bold"/>
                  <a:ea typeface="Source Sans Pro Bold"/>
                  <a:cs typeface="Source Sans Pro Bold"/>
                  <a:sym typeface="Source Sans Pro Bold"/>
                </a:rPr>
                <a:t>Interviu</a:t>
              </a:r>
            </a:p>
          </p:txBody>
        </p:sp>
      </p:grpSp>
      <p:grpSp>
        <p:nvGrpSpPr>
          <p:cNvPr id="53" name="Group 53"/>
          <p:cNvGrpSpPr/>
          <p:nvPr/>
        </p:nvGrpSpPr>
        <p:grpSpPr>
          <a:xfrm>
            <a:off x="10951924" y="4432871"/>
            <a:ext cx="2268329" cy="3774142"/>
            <a:chOff x="0" y="0"/>
            <a:chExt cx="3024439" cy="5032190"/>
          </a:xfrm>
        </p:grpSpPr>
        <p:sp>
          <p:nvSpPr>
            <p:cNvPr id="54" name="Freeform 54"/>
            <p:cNvSpPr/>
            <p:nvPr/>
          </p:nvSpPr>
          <p:spPr>
            <a:xfrm>
              <a:off x="0" y="881029"/>
              <a:ext cx="2972041" cy="2351627"/>
            </a:xfrm>
            <a:custGeom>
              <a:avLst/>
              <a:gdLst/>
              <a:ahLst/>
              <a:cxnLst/>
              <a:rect l="l" t="t" r="r" b="b"/>
              <a:pathLst>
                <a:path w="2972041" h="2351627">
                  <a:moveTo>
                    <a:pt x="0" y="0"/>
                  </a:moveTo>
                  <a:lnTo>
                    <a:pt x="2972041" y="0"/>
                  </a:lnTo>
                  <a:lnTo>
                    <a:pt x="2972041" y="2351627"/>
                  </a:lnTo>
                  <a:lnTo>
                    <a:pt x="0" y="2351627"/>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a:ln cap="sq">
              <a:noFill/>
              <a:prstDash val="solid"/>
              <a:miter/>
            </a:ln>
          </p:spPr>
        </p:sp>
        <p:grpSp>
          <p:nvGrpSpPr>
            <p:cNvPr id="55" name="Group 55"/>
            <p:cNvGrpSpPr/>
            <p:nvPr/>
          </p:nvGrpSpPr>
          <p:grpSpPr>
            <a:xfrm>
              <a:off x="386293" y="274731"/>
              <a:ext cx="2330078" cy="2330078"/>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57" name="TextBox 57"/>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58" name="Group 58"/>
            <p:cNvGrpSpPr/>
            <p:nvPr/>
          </p:nvGrpSpPr>
          <p:grpSpPr>
            <a:xfrm>
              <a:off x="78226" y="3682416"/>
              <a:ext cx="2946214" cy="1153553"/>
              <a:chOff x="0" y="0"/>
              <a:chExt cx="670128" cy="262380"/>
            </a:xfrm>
          </p:grpSpPr>
          <p:sp>
            <p:nvSpPr>
              <p:cNvPr id="59" name="Freeform 59"/>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A12568"/>
              </a:solidFill>
            </p:spPr>
          </p:sp>
          <p:sp>
            <p:nvSpPr>
              <p:cNvPr id="60" name="TextBox 60"/>
              <p:cNvSpPr txBox="1"/>
              <p:nvPr/>
            </p:nvSpPr>
            <p:spPr>
              <a:xfrm>
                <a:off x="0" y="-38100"/>
                <a:ext cx="670128" cy="300480"/>
              </a:xfrm>
              <a:prstGeom prst="rect">
                <a:avLst/>
              </a:prstGeom>
            </p:spPr>
            <p:txBody>
              <a:bodyPr lIns="50800" tIns="50800" rIns="50800" bIns="50800" rtlCol="0" anchor="ctr"/>
              <a:lstStyle/>
              <a:p>
                <a:pPr algn="ctr">
                  <a:lnSpc>
                    <a:spcPts val="3079"/>
                  </a:lnSpc>
                </a:pPr>
                <a:endParaRPr/>
              </a:p>
            </p:txBody>
          </p:sp>
        </p:grpSp>
        <p:grpSp>
          <p:nvGrpSpPr>
            <p:cNvPr id="61" name="Group 61"/>
            <p:cNvGrpSpPr/>
            <p:nvPr/>
          </p:nvGrpSpPr>
          <p:grpSpPr>
            <a:xfrm>
              <a:off x="78226" y="0"/>
              <a:ext cx="2946214" cy="2946214"/>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A12568"/>
                </a:solidFill>
                <a:prstDash val="solid"/>
                <a:miter/>
              </a:ln>
            </p:spPr>
          </p:sp>
          <p:sp>
            <p:nvSpPr>
              <p:cNvPr id="63" name="TextBox 63"/>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64" name="Group 64"/>
            <p:cNvGrpSpPr/>
            <p:nvPr/>
          </p:nvGrpSpPr>
          <p:grpSpPr>
            <a:xfrm>
              <a:off x="1204312" y="2862997"/>
              <a:ext cx="694040" cy="576777"/>
              <a:chOff x="0" y="0"/>
              <a:chExt cx="1561822" cy="1297940"/>
            </a:xfrm>
          </p:grpSpPr>
          <p:sp>
            <p:nvSpPr>
              <p:cNvPr id="65" name="Freeform 65"/>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A12568"/>
              </a:solidFill>
            </p:spPr>
          </p:sp>
        </p:grpSp>
        <p:sp>
          <p:nvSpPr>
            <p:cNvPr id="66" name="TextBox 66"/>
            <p:cNvSpPr txBox="1"/>
            <p:nvPr/>
          </p:nvSpPr>
          <p:spPr>
            <a:xfrm>
              <a:off x="306344" y="3749423"/>
              <a:ext cx="2489976" cy="1282766"/>
            </a:xfrm>
            <a:prstGeom prst="rect">
              <a:avLst/>
            </a:prstGeom>
          </p:spPr>
          <p:txBody>
            <a:bodyPr lIns="0" tIns="0" rIns="0" bIns="0" rtlCol="0" anchor="t">
              <a:spAutoFit/>
            </a:bodyPr>
            <a:lstStyle/>
            <a:p>
              <a:pPr marL="0" lvl="1" indent="0" algn="ctr">
                <a:lnSpc>
                  <a:spcPts val="3934"/>
                </a:lnSpc>
                <a:spcBef>
                  <a:spcPct val="0"/>
                </a:spcBef>
              </a:pPr>
              <a:r>
                <a:rPr lang="en-US" sz="2810" b="1" u="none" strike="noStrike">
                  <a:solidFill>
                    <a:srgbClr val="FFFFFF"/>
                  </a:solidFill>
                  <a:latin typeface="Source Sans Pro Bold"/>
                  <a:ea typeface="Source Sans Pro Bold"/>
                  <a:cs typeface="Source Sans Pro Bold"/>
                  <a:sym typeface="Source Sans Pro Bold"/>
                </a:rPr>
                <a:t>35 puncte</a:t>
              </a:r>
            </a:p>
            <a:p>
              <a:pPr marL="0" lvl="1" indent="0" algn="ctr">
                <a:lnSpc>
                  <a:spcPts val="3934"/>
                </a:lnSpc>
                <a:spcBef>
                  <a:spcPct val="0"/>
                </a:spcBef>
              </a:pPr>
              <a:endParaRPr lang="en-US" sz="2810" b="1" u="none" strike="noStrike">
                <a:solidFill>
                  <a:srgbClr val="FFFFFF"/>
                </a:solidFill>
                <a:latin typeface="Source Sans Pro Bold"/>
                <a:ea typeface="Source Sans Pro Bold"/>
                <a:cs typeface="Source Sans Pro Bold"/>
                <a:sym typeface="Source Sans Pro Bold"/>
              </a:endParaRPr>
            </a:p>
          </p:txBody>
        </p:sp>
        <p:sp>
          <p:nvSpPr>
            <p:cNvPr id="67" name="TextBox 67"/>
            <p:cNvSpPr txBox="1"/>
            <p:nvPr/>
          </p:nvSpPr>
          <p:spPr>
            <a:xfrm>
              <a:off x="306344" y="940886"/>
              <a:ext cx="2489976" cy="1330537"/>
            </a:xfrm>
            <a:prstGeom prst="rect">
              <a:avLst/>
            </a:prstGeom>
          </p:spPr>
          <p:txBody>
            <a:bodyPr lIns="0" tIns="0" rIns="0" bIns="0" rtlCol="0" anchor="t">
              <a:spAutoFit/>
            </a:bodyPr>
            <a:lstStyle/>
            <a:p>
              <a:pPr marL="0" lvl="1" indent="0" algn="ctr">
                <a:lnSpc>
                  <a:spcPts val="4059"/>
                </a:lnSpc>
                <a:spcBef>
                  <a:spcPct val="0"/>
                </a:spcBef>
              </a:pPr>
              <a:r>
                <a:rPr lang="en-US" sz="2899" b="1">
                  <a:solidFill>
                    <a:srgbClr val="0F225B"/>
                  </a:solidFill>
                  <a:latin typeface="Source Sans Pro Bold"/>
                  <a:ea typeface="Source Sans Pro Bold"/>
                  <a:cs typeface="Source Sans Pro Bold"/>
                  <a:sym typeface="Source Sans Pro Bold"/>
                </a:rPr>
                <a:t>Probă practică</a:t>
              </a:r>
            </a:p>
          </p:txBody>
        </p:sp>
      </p:grpSp>
      <p:grpSp>
        <p:nvGrpSpPr>
          <p:cNvPr id="68" name="Group 68"/>
          <p:cNvGrpSpPr/>
          <p:nvPr/>
        </p:nvGrpSpPr>
        <p:grpSpPr>
          <a:xfrm>
            <a:off x="13903792" y="3192082"/>
            <a:ext cx="2287886" cy="3648585"/>
            <a:chOff x="0" y="0"/>
            <a:chExt cx="3050515" cy="4864780"/>
          </a:xfrm>
        </p:grpSpPr>
        <p:grpSp>
          <p:nvGrpSpPr>
            <p:cNvPr id="69" name="Group 69"/>
            <p:cNvGrpSpPr/>
            <p:nvPr/>
          </p:nvGrpSpPr>
          <p:grpSpPr>
            <a:xfrm>
              <a:off x="104301" y="3711227"/>
              <a:ext cx="2946214" cy="1153553"/>
              <a:chOff x="0" y="0"/>
              <a:chExt cx="670128" cy="262380"/>
            </a:xfrm>
          </p:grpSpPr>
          <p:sp>
            <p:nvSpPr>
              <p:cNvPr id="70" name="Freeform 70"/>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FF8887"/>
              </a:solidFill>
            </p:spPr>
          </p:sp>
          <p:sp>
            <p:nvSpPr>
              <p:cNvPr id="71" name="TextBox 71"/>
              <p:cNvSpPr txBox="1"/>
              <p:nvPr/>
            </p:nvSpPr>
            <p:spPr>
              <a:xfrm>
                <a:off x="0" y="-57150"/>
                <a:ext cx="670128" cy="319530"/>
              </a:xfrm>
              <a:prstGeom prst="rect">
                <a:avLst/>
              </a:prstGeom>
            </p:spPr>
            <p:txBody>
              <a:bodyPr lIns="50800" tIns="50800" rIns="50800" bIns="50800" rtlCol="0" anchor="ctr"/>
              <a:lstStyle/>
              <a:p>
                <a:pPr marL="0" lvl="1" indent="0" algn="ctr">
                  <a:lnSpc>
                    <a:spcPts val="3934"/>
                  </a:lnSpc>
                  <a:spcBef>
                    <a:spcPct val="0"/>
                  </a:spcBef>
                </a:pPr>
                <a:endParaRPr/>
              </a:p>
            </p:txBody>
          </p:sp>
        </p:grpSp>
        <p:grpSp>
          <p:nvGrpSpPr>
            <p:cNvPr id="72" name="Group 72"/>
            <p:cNvGrpSpPr/>
            <p:nvPr/>
          </p:nvGrpSpPr>
          <p:grpSpPr>
            <a:xfrm>
              <a:off x="104301" y="0"/>
              <a:ext cx="2946214" cy="2946214"/>
              <a:chOff x="0" y="0"/>
              <a:chExt cx="812800" cy="812800"/>
            </a:xfrm>
          </p:grpSpPr>
          <p:sp>
            <p:nvSpPr>
              <p:cNvPr id="73" name="Freeform 7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FF8887"/>
                </a:solidFill>
                <a:prstDash val="solid"/>
                <a:miter/>
              </a:ln>
            </p:spPr>
          </p:sp>
          <p:sp>
            <p:nvSpPr>
              <p:cNvPr id="74" name="TextBox 74"/>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75" name="Group 75"/>
            <p:cNvGrpSpPr/>
            <p:nvPr/>
          </p:nvGrpSpPr>
          <p:grpSpPr>
            <a:xfrm>
              <a:off x="1230388" y="2862997"/>
              <a:ext cx="694040" cy="576777"/>
              <a:chOff x="0" y="0"/>
              <a:chExt cx="1561822" cy="1297940"/>
            </a:xfrm>
          </p:grpSpPr>
          <p:sp>
            <p:nvSpPr>
              <p:cNvPr id="76" name="Freeform 76"/>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FF8887"/>
              </a:solidFill>
            </p:spPr>
          </p:sp>
        </p:grpSp>
        <p:sp>
          <p:nvSpPr>
            <p:cNvPr id="77" name="Freeform 77"/>
            <p:cNvSpPr/>
            <p:nvPr/>
          </p:nvSpPr>
          <p:spPr>
            <a:xfrm>
              <a:off x="0" y="753301"/>
              <a:ext cx="2972041" cy="2351627"/>
            </a:xfrm>
            <a:custGeom>
              <a:avLst/>
              <a:gdLst/>
              <a:ahLst/>
              <a:cxnLst/>
              <a:rect l="l" t="t" r="r" b="b"/>
              <a:pathLst>
                <a:path w="2972041" h="2351627">
                  <a:moveTo>
                    <a:pt x="0" y="0"/>
                  </a:moveTo>
                  <a:lnTo>
                    <a:pt x="2972041" y="0"/>
                  </a:lnTo>
                  <a:lnTo>
                    <a:pt x="2972041" y="2351628"/>
                  </a:lnTo>
                  <a:lnTo>
                    <a:pt x="0" y="2351628"/>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a:ln cap="sq">
              <a:noFill/>
              <a:prstDash val="solid"/>
              <a:miter/>
            </a:ln>
          </p:spPr>
        </p:sp>
        <p:grpSp>
          <p:nvGrpSpPr>
            <p:cNvPr id="78" name="Group 78"/>
            <p:cNvGrpSpPr/>
            <p:nvPr/>
          </p:nvGrpSpPr>
          <p:grpSpPr>
            <a:xfrm>
              <a:off x="412369" y="308068"/>
              <a:ext cx="2330078" cy="2330078"/>
              <a:chOff x="0" y="0"/>
              <a:chExt cx="812800" cy="812800"/>
            </a:xfrm>
          </p:grpSpPr>
          <p:sp>
            <p:nvSpPr>
              <p:cNvPr id="79" name="Freeform 7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80" name="TextBox 80"/>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81" name="TextBox 81"/>
            <p:cNvSpPr txBox="1"/>
            <p:nvPr/>
          </p:nvSpPr>
          <p:spPr>
            <a:xfrm>
              <a:off x="332420" y="3818706"/>
              <a:ext cx="2489976" cy="622366"/>
            </a:xfrm>
            <a:prstGeom prst="rect">
              <a:avLst/>
            </a:prstGeom>
          </p:spPr>
          <p:txBody>
            <a:bodyPr lIns="0" tIns="0" rIns="0" bIns="0" rtlCol="0" anchor="t">
              <a:spAutoFit/>
            </a:bodyPr>
            <a:lstStyle/>
            <a:p>
              <a:pPr marL="0" lvl="1" indent="0" algn="ctr">
                <a:lnSpc>
                  <a:spcPts val="3934"/>
                </a:lnSpc>
                <a:spcBef>
                  <a:spcPct val="0"/>
                </a:spcBef>
              </a:pPr>
              <a:r>
                <a:rPr lang="en-US" sz="2810" b="1">
                  <a:solidFill>
                    <a:srgbClr val="FFFFFF"/>
                  </a:solidFill>
                  <a:latin typeface="Source Sans Pro Bold"/>
                  <a:ea typeface="Source Sans Pro Bold"/>
                  <a:cs typeface="Source Sans Pro Bold"/>
                  <a:sym typeface="Source Sans Pro Bold"/>
                </a:rPr>
                <a:t>10 puncte</a:t>
              </a:r>
            </a:p>
          </p:txBody>
        </p:sp>
        <p:sp>
          <p:nvSpPr>
            <p:cNvPr id="82" name="TextBox 82"/>
            <p:cNvSpPr txBox="1"/>
            <p:nvPr/>
          </p:nvSpPr>
          <p:spPr>
            <a:xfrm>
              <a:off x="241032" y="1121844"/>
              <a:ext cx="2489976" cy="644737"/>
            </a:xfrm>
            <a:prstGeom prst="rect">
              <a:avLst/>
            </a:prstGeom>
          </p:spPr>
          <p:txBody>
            <a:bodyPr lIns="0" tIns="0" rIns="0" bIns="0" rtlCol="0" anchor="t">
              <a:spAutoFit/>
            </a:bodyPr>
            <a:lstStyle/>
            <a:p>
              <a:pPr marL="0" lvl="1" indent="0" algn="ctr">
                <a:lnSpc>
                  <a:spcPts val="4059"/>
                </a:lnSpc>
                <a:spcBef>
                  <a:spcPct val="0"/>
                </a:spcBef>
              </a:pPr>
              <a:r>
                <a:rPr lang="en-US" sz="2899" b="1">
                  <a:solidFill>
                    <a:srgbClr val="0F225B"/>
                  </a:solidFill>
                  <a:latin typeface="Source Sans Pro Bold"/>
                  <a:ea typeface="Source Sans Pro Bold"/>
                  <a:cs typeface="Source Sans Pro Bold"/>
                  <a:sym typeface="Source Sans Pro Bold"/>
                </a:rPr>
                <a:t>Portofoliu</a:t>
              </a:r>
            </a:p>
          </p:txBody>
        </p:sp>
      </p:grpSp>
      <p:sp>
        <p:nvSpPr>
          <p:cNvPr id="83" name="Freeform 83"/>
          <p:cNvSpPr/>
          <p:nvPr/>
        </p:nvSpPr>
        <p:spPr>
          <a:xfrm>
            <a:off x="42525" y="0"/>
            <a:ext cx="1972350" cy="2953981"/>
          </a:xfrm>
          <a:custGeom>
            <a:avLst/>
            <a:gdLst/>
            <a:ahLst/>
            <a:cxnLst/>
            <a:rect l="l" t="t" r="r" b="b"/>
            <a:pathLst>
              <a:path w="1972350" h="2953981">
                <a:moveTo>
                  <a:pt x="0" y="0"/>
                </a:moveTo>
                <a:lnTo>
                  <a:pt x="1972350" y="0"/>
                </a:lnTo>
                <a:lnTo>
                  <a:pt x="1972350" y="2953981"/>
                </a:lnTo>
                <a:lnTo>
                  <a:pt x="0" y="2953981"/>
                </a:lnTo>
                <a:lnTo>
                  <a:pt x="0" y="0"/>
                </a:lnTo>
                <a:close/>
              </a:path>
            </a:pathLst>
          </a:custGeom>
          <a:blipFill>
            <a:blip r:embed="rId7"/>
            <a:stretch>
              <a:fillRect/>
            </a:stretch>
          </a:blipFill>
        </p:spPr>
      </p:sp>
      <p:sp>
        <p:nvSpPr>
          <p:cNvPr id="84" name="TextBox 84"/>
          <p:cNvSpPr txBox="1"/>
          <p:nvPr/>
        </p:nvSpPr>
        <p:spPr>
          <a:xfrm>
            <a:off x="2653643" y="536099"/>
            <a:ext cx="12981187" cy="714376"/>
          </a:xfrm>
          <a:prstGeom prst="rect">
            <a:avLst/>
          </a:prstGeom>
        </p:spPr>
        <p:txBody>
          <a:bodyPr lIns="0" tIns="0" rIns="0" bIns="0" rtlCol="0" anchor="t">
            <a:spAutoFit/>
          </a:bodyPr>
          <a:lstStyle/>
          <a:p>
            <a:pPr algn="ctr">
              <a:lnSpc>
                <a:spcPts val="5999"/>
              </a:lnSpc>
            </a:pPr>
            <a:r>
              <a:rPr lang="en-US" sz="3999" b="1">
                <a:solidFill>
                  <a:srgbClr val="0F225B"/>
                </a:solidFill>
                <a:latin typeface="Oswald Bold"/>
                <a:ea typeface="Oswald Bold"/>
                <a:cs typeface="Oswald Bold"/>
                <a:sym typeface="Oswald Bold"/>
              </a:rPr>
              <a:t>RECRUTARE ȘI SELECȚIE PARTICIPANȚI</a:t>
            </a:r>
          </a:p>
        </p:txBody>
      </p:sp>
      <p:sp>
        <p:nvSpPr>
          <p:cNvPr id="85" name="TextBox 85"/>
          <p:cNvSpPr txBox="1"/>
          <p:nvPr/>
        </p:nvSpPr>
        <p:spPr>
          <a:xfrm>
            <a:off x="2653643" y="1539866"/>
            <a:ext cx="13587412" cy="613409"/>
          </a:xfrm>
          <a:prstGeom prst="rect">
            <a:avLst/>
          </a:prstGeom>
        </p:spPr>
        <p:txBody>
          <a:bodyPr lIns="0" tIns="0" rIns="0" bIns="0" rtlCol="0" anchor="t">
            <a:spAutoFit/>
          </a:bodyPr>
          <a:lstStyle/>
          <a:p>
            <a:pPr algn="ctr">
              <a:lnSpc>
                <a:spcPts val="5040"/>
              </a:lnSpc>
            </a:pPr>
            <a:r>
              <a:rPr lang="en-US" sz="3600" b="1">
                <a:solidFill>
                  <a:srgbClr val="0F225B"/>
                </a:solidFill>
                <a:latin typeface="Canva Sans Bold"/>
                <a:ea typeface="Canva Sans Bold"/>
                <a:cs typeface="Canva Sans Bold"/>
                <a:sym typeface="Canva Sans Bold"/>
              </a:rPr>
              <a:t>Comisia de concurs va fi numită de Consiliul de administrație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77348" y="1879908"/>
            <a:ext cx="1553134" cy="487296"/>
          </a:xfrm>
          <a:custGeom>
            <a:avLst/>
            <a:gdLst/>
            <a:ahLst/>
            <a:cxnLst/>
            <a:rect l="l" t="t" r="r" b="b"/>
            <a:pathLst>
              <a:path w="1553134" h="487296">
                <a:moveTo>
                  <a:pt x="0" y="0"/>
                </a:moveTo>
                <a:lnTo>
                  <a:pt x="1553133" y="0"/>
                </a:lnTo>
                <a:lnTo>
                  <a:pt x="1553133" y="487295"/>
                </a:lnTo>
                <a:lnTo>
                  <a:pt x="0" y="4872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2653643" y="536099"/>
            <a:ext cx="12981187" cy="714376"/>
          </a:xfrm>
          <a:prstGeom prst="rect">
            <a:avLst/>
          </a:prstGeom>
        </p:spPr>
        <p:txBody>
          <a:bodyPr lIns="0" tIns="0" rIns="0" bIns="0" rtlCol="0" anchor="t">
            <a:spAutoFit/>
          </a:bodyPr>
          <a:lstStyle/>
          <a:p>
            <a:pPr algn="ctr">
              <a:lnSpc>
                <a:spcPts val="5999"/>
              </a:lnSpc>
            </a:pPr>
            <a:r>
              <a:rPr lang="en-US" sz="3999" b="1">
                <a:solidFill>
                  <a:srgbClr val="0F225B"/>
                </a:solidFill>
                <a:latin typeface="Oswald Bold"/>
                <a:ea typeface="Oswald Bold"/>
                <a:cs typeface="Oswald Bold"/>
                <a:sym typeface="Oswald Bold"/>
              </a:rPr>
              <a:t>CRITERII DE EVALUARE</a:t>
            </a:r>
          </a:p>
        </p:txBody>
      </p:sp>
      <p:sp>
        <p:nvSpPr>
          <p:cNvPr id="4" name="TextBox 4"/>
          <p:cNvSpPr txBox="1"/>
          <p:nvPr/>
        </p:nvSpPr>
        <p:spPr>
          <a:xfrm>
            <a:off x="2653643" y="1539866"/>
            <a:ext cx="13587412" cy="613409"/>
          </a:xfrm>
          <a:prstGeom prst="rect">
            <a:avLst/>
          </a:prstGeom>
        </p:spPr>
        <p:txBody>
          <a:bodyPr lIns="0" tIns="0" rIns="0" bIns="0" rtlCol="0" anchor="t">
            <a:spAutoFit/>
          </a:bodyPr>
          <a:lstStyle/>
          <a:p>
            <a:pPr algn="ctr">
              <a:lnSpc>
                <a:spcPts val="5040"/>
              </a:lnSpc>
            </a:pPr>
            <a:r>
              <a:rPr lang="en-US" sz="3600" b="1">
                <a:solidFill>
                  <a:srgbClr val="0F225B"/>
                </a:solidFill>
                <a:latin typeface="Canva Sans Bold"/>
                <a:ea typeface="Canva Sans Bold"/>
                <a:cs typeface="Canva Sans Bold"/>
                <a:sym typeface="Canva Sans Bold"/>
              </a:rPr>
              <a:t>Comisia de concurs va fi numită de Consiliul de administrație</a:t>
            </a:r>
          </a:p>
        </p:txBody>
      </p:sp>
      <p:grpSp>
        <p:nvGrpSpPr>
          <p:cNvPr id="5" name="Group 5"/>
          <p:cNvGrpSpPr/>
          <p:nvPr/>
        </p:nvGrpSpPr>
        <p:grpSpPr>
          <a:xfrm>
            <a:off x="9595186" y="4747791"/>
            <a:ext cx="3320921" cy="2018321"/>
            <a:chOff x="0" y="0"/>
            <a:chExt cx="4427894" cy="2691095"/>
          </a:xfrm>
        </p:grpSpPr>
        <p:grpSp>
          <p:nvGrpSpPr>
            <p:cNvPr id="6" name="Group 6"/>
            <p:cNvGrpSpPr/>
            <p:nvPr/>
          </p:nvGrpSpPr>
          <p:grpSpPr>
            <a:xfrm>
              <a:off x="0" y="0"/>
              <a:ext cx="4427894" cy="2691095"/>
              <a:chOff x="0" y="0"/>
              <a:chExt cx="1007142" cy="612100"/>
            </a:xfrm>
          </p:grpSpPr>
          <p:sp>
            <p:nvSpPr>
              <p:cNvPr id="7" name="Freeform 7"/>
              <p:cNvSpPr/>
              <p:nvPr/>
            </p:nvSpPr>
            <p:spPr>
              <a:xfrm>
                <a:off x="0" y="0"/>
                <a:ext cx="1007142" cy="612100"/>
              </a:xfrm>
              <a:custGeom>
                <a:avLst/>
                <a:gdLst/>
                <a:ahLst/>
                <a:cxnLst/>
                <a:rect l="l" t="t" r="r" b="b"/>
                <a:pathLst>
                  <a:path w="1007142" h="612100">
                    <a:moveTo>
                      <a:pt x="46625" y="0"/>
                    </a:moveTo>
                    <a:lnTo>
                      <a:pt x="960517" y="0"/>
                    </a:lnTo>
                    <a:cubicBezTo>
                      <a:pt x="972883" y="0"/>
                      <a:pt x="984742" y="4912"/>
                      <a:pt x="993486" y="13656"/>
                    </a:cubicBezTo>
                    <a:cubicBezTo>
                      <a:pt x="1002230" y="22400"/>
                      <a:pt x="1007142" y="34259"/>
                      <a:pt x="1007142" y="46625"/>
                    </a:cubicBezTo>
                    <a:lnTo>
                      <a:pt x="1007142" y="565475"/>
                    </a:lnTo>
                    <a:cubicBezTo>
                      <a:pt x="1007142" y="577841"/>
                      <a:pt x="1002230" y="589700"/>
                      <a:pt x="993486" y="598444"/>
                    </a:cubicBezTo>
                    <a:cubicBezTo>
                      <a:pt x="984742" y="607188"/>
                      <a:pt x="972883" y="612100"/>
                      <a:pt x="960517" y="612100"/>
                    </a:cubicBezTo>
                    <a:lnTo>
                      <a:pt x="46625" y="612100"/>
                    </a:lnTo>
                    <a:cubicBezTo>
                      <a:pt x="34259" y="612100"/>
                      <a:pt x="22400" y="607188"/>
                      <a:pt x="13656" y="598444"/>
                    </a:cubicBezTo>
                    <a:cubicBezTo>
                      <a:pt x="4912" y="589700"/>
                      <a:pt x="0" y="577841"/>
                      <a:pt x="0" y="565475"/>
                    </a:cubicBezTo>
                    <a:lnTo>
                      <a:pt x="0" y="46625"/>
                    </a:lnTo>
                    <a:cubicBezTo>
                      <a:pt x="0" y="34259"/>
                      <a:pt x="4912" y="22400"/>
                      <a:pt x="13656" y="13656"/>
                    </a:cubicBezTo>
                    <a:cubicBezTo>
                      <a:pt x="22400" y="4912"/>
                      <a:pt x="34259" y="0"/>
                      <a:pt x="46625" y="0"/>
                    </a:cubicBezTo>
                    <a:close/>
                  </a:path>
                </a:pathLst>
              </a:custGeom>
              <a:solidFill>
                <a:srgbClr val="233E8B"/>
              </a:solidFill>
            </p:spPr>
          </p:sp>
          <p:sp>
            <p:nvSpPr>
              <p:cNvPr id="8" name="TextBox 8"/>
              <p:cNvSpPr txBox="1"/>
              <p:nvPr/>
            </p:nvSpPr>
            <p:spPr>
              <a:xfrm>
                <a:off x="0" y="-38100"/>
                <a:ext cx="1007142" cy="650200"/>
              </a:xfrm>
              <a:prstGeom prst="rect">
                <a:avLst/>
              </a:prstGeom>
            </p:spPr>
            <p:txBody>
              <a:bodyPr lIns="50800" tIns="50800" rIns="50800" bIns="50800" rtlCol="0" anchor="ctr"/>
              <a:lstStyle/>
              <a:p>
                <a:pPr algn="ctr">
                  <a:lnSpc>
                    <a:spcPts val="3079"/>
                  </a:lnSpc>
                </a:pPr>
                <a:endParaRPr/>
              </a:p>
            </p:txBody>
          </p:sp>
        </p:grpSp>
        <p:sp>
          <p:nvSpPr>
            <p:cNvPr id="9" name="TextBox 9"/>
            <p:cNvSpPr txBox="1"/>
            <p:nvPr/>
          </p:nvSpPr>
          <p:spPr>
            <a:xfrm>
              <a:off x="926836" y="345389"/>
              <a:ext cx="2489976" cy="1943166"/>
            </a:xfrm>
            <a:prstGeom prst="rect">
              <a:avLst/>
            </a:prstGeom>
          </p:spPr>
          <p:txBody>
            <a:bodyPr lIns="0" tIns="0" rIns="0" bIns="0" rtlCol="0" anchor="t">
              <a:spAutoFit/>
            </a:bodyPr>
            <a:lstStyle/>
            <a:p>
              <a:pPr marL="0" lvl="1" indent="0" algn="ctr">
                <a:lnSpc>
                  <a:spcPts val="3934"/>
                </a:lnSpc>
                <a:spcBef>
                  <a:spcPct val="0"/>
                </a:spcBef>
              </a:pPr>
              <a:r>
                <a:rPr lang="en-US" sz="2810" b="1">
                  <a:solidFill>
                    <a:srgbClr val="FFFFFF"/>
                  </a:solidFill>
                  <a:latin typeface="Source Sans Pro Bold"/>
                  <a:ea typeface="Source Sans Pro Bold"/>
                  <a:cs typeface="Source Sans Pro Bold"/>
                  <a:sym typeface="Source Sans Pro Bold"/>
                </a:rPr>
                <a:t>Motivație, cunoaștere proiect</a:t>
              </a:r>
            </a:p>
          </p:txBody>
        </p:sp>
      </p:grpSp>
      <p:sp>
        <p:nvSpPr>
          <p:cNvPr id="10" name="Freeform 10"/>
          <p:cNvSpPr/>
          <p:nvPr/>
        </p:nvSpPr>
        <p:spPr>
          <a:xfrm>
            <a:off x="2289665" y="5332559"/>
            <a:ext cx="2260510" cy="1788628"/>
          </a:xfrm>
          <a:custGeom>
            <a:avLst/>
            <a:gdLst/>
            <a:ahLst/>
            <a:cxnLst/>
            <a:rect l="l" t="t" r="r" b="b"/>
            <a:pathLst>
              <a:path w="2260510" h="1788628">
                <a:moveTo>
                  <a:pt x="0" y="0"/>
                </a:moveTo>
                <a:lnTo>
                  <a:pt x="2260510" y="0"/>
                </a:lnTo>
                <a:lnTo>
                  <a:pt x="2260510" y="1788628"/>
                </a:lnTo>
                <a:lnTo>
                  <a:pt x="0" y="1788628"/>
                </a:lnTo>
                <a:lnTo>
                  <a:pt x="0" y="0"/>
                </a:lnTo>
                <a:close/>
              </a:path>
            </a:pathLst>
          </a:custGeom>
          <a:blipFill>
            <a:blip r:embed="rId4">
              <a:alphaModFix amt="15000"/>
              <a:extLst>
                <a:ext uri="{96DAC541-7B7A-43D3-8B79-37D633B846F1}">
                  <asvg:svgBlip xmlns:asvg="http://schemas.microsoft.com/office/drawing/2016/SVG/main" r:embed="rId5"/>
                </a:ext>
              </a:extLst>
            </a:blip>
            <a:stretch>
              <a:fillRect/>
            </a:stretch>
          </a:blipFill>
        </p:spPr>
      </p:sp>
      <p:grpSp>
        <p:nvGrpSpPr>
          <p:cNvPr id="11" name="Group 11"/>
          <p:cNvGrpSpPr/>
          <p:nvPr/>
        </p:nvGrpSpPr>
        <p:grpSpPr>
          <a:xfrm>
            <a:off x="1028700" y="4747791"/>
            <a:ext cx="3372420" cy="2177977"/>
            <a:chOff x="0" y="0"/>
            <a:chExt cx="1008517" cy="651321"/>
          </a:xfrm>
        </p:grpSpPr>
        <p:sp>
          <p:nvSpPr>
            <p:cNvPr id="12" name="Freeform 12"/>
            <p:cNvSpPr/>
            <p:nvPr/>
          </p:nvSpPr>
          <p:spPr>
            <a:xfrm>
              <a:off x="0" y="0"/>
              <a:ext cx="1008518" cy="651321"/>
            </a:xfrm>
            <a:custGeom>
              <a:avLst/>
              <a:gdLst/>
              <a:ahLst/>
              <a:cxnLst/>
              <a:rect l="l" t="t" r="r" b="b"/>
              <a:pathLst>
                <a:path w="1008518" h="651321">
                  <a:moveTo>
                    <a:pt x="45913" y="0"/>
                  </a:moveTo>
                  <a:lnTo>
                    <a:pt x="962604" y="0"/>
                  </a:lnTo>
                  <a:cubicBezTo>
                    <a:pt x="974781" y="0"/>
                    <a:pt x="986459" y="4837"/>
                    <a:pt x="995070" y="13448"/>
                  </a:cubicBezTo>
                  <a:cubicBezTo>
                    <a:pt x="1003680" y="22058"/>
                    <a:pt x="1008518" y="33736"/>
                    <a:pt x="1008518" y="45913"/>
                  </a:cubicBezTo>
                  <a:lnTo>
                    <a:pt x="1008518" y="605408"/>
                  </a:lnTo>
                  <a:cubicBezTo>
                    <a:pt x="1008518" y="630765"/>
                    <a:pt x="987961" y="651321"/>
                    <a:pt x="962604" y="651321"/>
                  </a:cubicBezTo>
                  <a:lnTo>
                    <a:pt x="45913" y="651321"/>
                  </a:lnTo>
                  <a:cubicBezTo>
                    <a:pt x="20556" y="651321"/>
                    <a:pt x="0" y="630765"/>
                    <a:pt x="0" y="605408"/>
                  </a:cubicBezTo>
                  <a:lnTo>
                    <a:pt x="0" y="45913"/>
                  </a:lnTo>
                  <a:cubicBezTo>
                    <a:pt x="0" y="20556"/>
                    <a:pt x="20556" y="0"/>
                    <a:pt x="45913" y="0"/>
                  </a:cubicBezTo>
                  <a:close/>
                </a:path>
              </a:pathLst>
            </a:custGeom>
            <a:solidFill>
              <a:srgbClr val="AE1E1E"/>
            </a:solidFill>
          </p:spPr>
        </p:sp>
        <p:sp>
          <p:nvSpPr>
            <p:cNvPr id="13" name="TextBox 13"/>
            <p:cNvSpPr txBox="1"/>
            <p:nvPr/>
          </p:nvSpPr>
          <p:spPr>
            <a:xfrm>
              <a:off x="0" y="-38100"/>
              <a:ext cx="1008517" cy="689421"/>
            </a:xfrm>
            <a:prstGeom prst="rect">
              <a:avLst/>
            </a:prstGeom>
          </p:spPr>
          <p:txBody>
            <a:bodyPr lIns="51517" tIns="51517" rIns="51517" bIns="51517" rtlCol="0" anchor="ctr"/>
            <a:lstStyle/>
            <a:p>
              <a:pPr algn="ctr">
                <a:lnSpc>
                  <a:spcPts val="3079"/>
                </a:lnSpc>
              </a:pPr>
              <a:endParaRPr/>
            </a:p>
          </p:txBody>
        </p:sp>
      </p:grpSp>
      <p:sp>
        <p:nvSpPr>
          <p:cNvPr id="14" name="TextBox 14"/>
          <p:cNvSpPr txBox="1"/>
          <p:nvPr/>
        </p:nvSpPr>
        <p:spPr>
          <a:xfrm>
            <a:off x="1107745" y="4781704"/>
            <a:ext cx="3091796" cy="1984408"/>
          </a:xfrm>
          <a:prstGeom prst="rect">
            <a:avLst/>
          </a:prstGeom>
        </p:spPr>
        <p:txBody>
          <a:bodyPr lIns="0" tIns="0" rIns="0" bIns="0" rtlCol="0" anchor="t">
            <a:spAutoFit/>
          </a:bodyPr>
          <a:lstStyle/>
          <a:p>
            <a:pPr algn="ctr">
              <a:lnSpc>
                <a:spcPts val="3990"/>
              </a:lnSpc>
            </a:pPr>
            <a:r>
              <a:rPr lang="en-US" sz="2850" b="1">
                <a:solidFill>
                  <a:srgbClr val="FFFFFF"/>
                </a:solidFill>
                <a:latin typeface="Source Sans Pro Bold"/>
                <a:ea typeface="Source Sans Pro Bold"/>
                <a:cs typeface="Source Sans Pro Bold"/>
                <a:sym typeface="Source Sans Pro Bold"/>
              </a:rPr>
              <a:t>Competențe ligvistice limba engleză </a:t>
            </a:r>
          </a:p>
          <a:p>
            <a:pPr marL="0" lvl="1" indent="0" algn="ctr">
              <a:lnSpc>
                <a:spcPts val="3990"/>
              </a:lnSpc>
              <a:spcBef>
                <a:spcPct val="0"/>
              </a:spcBef>
            </a:pPr>
            <a:r>
              <a:rPr lang="en-US" sz="2850" b="1">
                <a:solidFill>
                  <a:srgbClr val="FFFFFF"/>
                </a:solidFill>
                <a:latin typeface="Source Sans Pro Bold"/>
                <a:ea typeface="Source Sans Pro Bold"/>
                <a:cs typeface="Source Sans Pro Bold"/>
                <a:sym typeface="Source Sans Pro Bold"/>
              </a:rPr>
              <a:t>Nivel minim A2</a:t>
            </a:r>
          </a:p>
        </p:txBody>
      </p:sp>
      <p:grpSp>
        <p:nvGrpSpPr>
          <p:cNvPr id="15" name="Group 15"/>
          <p:cNvGrpSpPr/>
          <p:nvPr/>
        </p:nvGrpSpPr>
        <p:grpSpPr>
          <a:xfrm>
            <a:off x="4900870" y="3498246"/>
            <a:ext cx="3333861" cy="2061338"/>
            <a:chOff x="0" y="0"/>
            <a:chExt cx="4445147" cy="2748451"/>
          </a:xfrm>
        </p:grpSpPr>
        <p:grpSp>
          <p:nvGrpSpPr>
            <p:cNvPr id="16" name="Group 16"/>
            <p:cNvGrpSpPr/>
            <p:nvPr/>
          </p:nvGrpSpPr>
          <p:grpSpPr>
            <a:xfrm>
              <a:off x="0" y="0"/>
              <a:ext cx="4445147" cy="2748451"/>
              <a:chOff x="0" y="0"/>
              <a:chExt cx="1011066" cy="625146"/>
            </a:xfrm>
          </p:grpSpPr>
          <p:sp>
            <p:nvSpPr>
              <p:cNvPr id="17" name="Freeform 17"/>
              <p:cNvSpPr/>
              <p:nvPr/>
            </p:nvSpPr>
            <p:spPr>
              <a:xfrm>
                <a:off x="0" y="0"/>
                <a:ext cx="1011066" cy="625146"/>
              </a:xfrm>
              <a:custGeom>
                <a:avLst/>
                <a:gdLst/>
                <a:ahLst/>
                <a:cxnLst/>
                <a:rect l="l" t="t" r="r" b="b"/>
                <a:pathLst>
                  <a:path w="1011066" h="625146">
                    <a:moveTo>
                      <a:pt x="46444" y="0"/>
                    </a:moveTo>
                    <a:lnTo>
                      <a:pt x="964622" y="0"/>
                    </a:lnTo>
                    <a:cubicBezTo>
                      <a:pt x="976940" y="0"/>
                      <a:pt x="988753" y="4893"/>
                      <a:pt x="997463" y="13603"/>
                    </a:cubicBezTo>
                    <a:cubicBezTo>
                      <a:pt x="1006173" y="22313"/>
                      <a:pt x="1011066" y="34126"/>
                      <a:pt x="1011066" y="46444"/>
                    </a:cubicBezTo>
                    <a:lnTo>
                      <a:pt x="1011066" y="578702"/>
                    </a:lnTo>
                    <a:cubicBezTo>
                      <a:pt x="1011066" y="604352"/>
                      <a:pt x="990273" y="625146"/>
                      <a:pt x="964622" y="625146"/>
                    </a:cubicBezTo>
                    <a:lnTo>
                      <a:pt x="46444" y="625146"/>
                    </a:lnTo>
                    <a:cubicBezTo>
                      <a:pt x="34126" y="625146"/>
                      <a:pt x="22313" y="620253"/>
                      <a:pt x="13603" y="611543"/>
                    </a:cubicBezTo>
                    <a:cubicBezTo>
                      <a:pt x="4893" y="602833"/>
                      <a:pt x="0" y="591020"/>
                      <a:pt x="0" y="578702"/>
                    </a:cubicBezTo>
                    <a:lnTo>
                      <a:pt x="0" y="46444"/>
                    </a:lnTo>
                    <a:cubicBezTo>
                      <a:pt x="0" y="34126"/>
                      <a:pt x="4893" y="22313"/>
                      <a:pt x="13603" y="13603"/>
                    </a:cubicBezTo>
                    <a:cubicBezTo>
                      <a:pt x="22313" y="4893"/>
                      <a:pt x="34126" y="0"/>
                      <a:pt x="46444" y="0"/>
                    </a:cubicBezTo>
                    <a:close/>
                  </a:path>
                </a:pathLst>
              </a:custGeom>
              <a:solidFill>
                <a:srgbClr val="1EAE98"/>
              </a:solidFill>
            </p:spPr>
          </p:sp>
          <p:sp>
            <p:nvSpPr>
              <p:cNvPr id="18" name="TextBox 18"/>
              <p:cNvSpPr txBox="1"/>
              <p:nvPr/>
            </p:nvSpPr>
            <p:spPr>
              <a:xfrm>
                <a:off x="0" y="-38100"/>
                <a:ext cx="1011066" cy="663246"/>
              </a:xfrm>
              <a:prstGeom prst="rect">
                <a:avLst/>
              </a:prstGeom>
            </p:spPr>
            <p:txBody>
              <a:bodyPr lIns="50800" tIns="50800" rIns="50800" bIns="50800" rtlCol="0" anchor="ctr"/>
              <a:lstStyle/>
              <a:p>
                <a:pPr algn="ctr">
                  <a:lnSpc>
                    <a:spcPts val="3079"/>
                  </a:lnSpc>
                </a:pPr>
                <a:endParaRPr/>
              </a:p>
            </p:txBody>
          </p:sp>
        </p:grpSp>
        <p:sp>
          <p:nvSpPr>
            <p:cNvPr id="19" name="TextBox 19"/>
            <p:cNvSpPr txBox="1"/>
            <p:nvPr/>
          </p:nvSpPr>
          <p:spPr>
            <a:xfrm>
              <a:off x="464459" y="500144"/>
              <a:ext cx="3384006" cy="1282766"/>
            </a:xfrm>
            <a:prstGeom prst="rect">
              <a:avLst/>
            </a:prstGeom>
          </p:spPr>
          <p:txBody>
            <a:bodyPr lIns="0" tIns="0" rIns="0" bIns="0" rtlCol="0" anchor="t">
              <a:spAutoFit/>
            </a:bodyPr>
            <a:lstStyle/>
            <a:p>
              <a:pPr marL="0" lvl="1" indent="0" algn="ctr">
                <a:lnSpc>
                  <a:spcPts val="3934"/>
                </a:lnSpc>
                <a:spcBef>
                  <a:spcPct val="0"/>
                </a:spcBef>
              </a:pPr>
              <a:r>
                <a:rPr lang="en-US" sz="2810" b="1">
                  <a:solidFill>
                    <a:srgbClr val="FFFFFF"/>
                  </a:solidFill>
                  <a:latin typeface="Source Sans Pro Bold"/>
                  <a:ea typeface="Source Sans Pro Bold"/>
                  <a:cs typeface="Source Sans Pro Bold"/>
                  <a:sym typeface="Source Sans Pro Bold"/>
                </a:rPr>
                <a:t>Calități morale, lucru în echipă</a:t>
              </a:r>
            </a:p>
          </p:txBody>
        </p:sp>
      </p:grpSp>
      <p:grpSp>
        <p:nvGrpSpPr>
          <p:cNvPr id="20" name="Group 20"/>
          <p:cNvGrpSpPr/>
          <p:nvPr/>
        </p:nvGrpSpPr>
        <p:grpSpPr>
          <a:xfrm>
            <a:off x="13991722" y="3564271"/>
            <a:ext cx="3286217" cy="1995314"/>
            <a:chOff x="0" y="0"/>
            <a:chExt cx="4381622" cy="2660419"/>
          </a:xfrm>
        </p:grpSpPr>
        <p:grpSp>
          <p:nvGrpSpPr>
            <p:cNvPr id="21" name="Group 21"/>
            <p:cNvGrpSpPr/>
            <p:nvPr/>
          </p:nvGrpSpPr>
          <p:grpSpPr>
            <a:xfrm>
              <a:off x="0" y="0"/>
              <a:ext cx="4381622" cy="2660419"/>
              <a:chOff x="0" y="0"/>
              <a:chExt cx="996617" cy="605123"/>
            </a:xfrm>
          </p:grpSpPr>
          <p:sp>
            <p:nvSpPr>
              <p:cNvPr id="22" name="Freeform 22"/>
              <p:cNvSpPr/>
              <p:nvPr/>
            </p:nvSpPr>
            <p:spPr>
              <a:xfrm>
                <a:off x="0" y="0"/>
                <a:ext cx="996617" cy="605123"/>
              </a:xfrm>
              <a:custGeom>
                <a:avLst/>
                <a:gdLst/>
                <a:ahLst/>
                <a:cxnLst/>
                <a:rect l="l" t="t" r="r" b="b"/>
                <a:pathLst>
                  <a:path w="996617" h="605123">
                    <a:moveTo>
                      <a:pt x="47118" y="0"/>
                    </a:moveTo>
                    <a:lnTo>
                      <a:pt x="949500" y="0"/>
                    </a:lnTo>
                    <a:cubicBezTo>
                      <a:pt x="961996" y="0"/>
                      <a:pt x="973981" y="4964"/>
                      <a:pt x="982817" y="13800"/>
                    </a:cubicBezTo>
                    <a:cubicBezTo>
                      <a:pt x="991653" y="22637"/>
                      <a:pt x="996617" y="34621"/>
                      <a:pt x="996617" y="47118"/>
                    </a:cubicBezTo>
                    <a:lnTo>
                      <a:pt x="996617" y="558005"/>
                    </a:lnTo>
                    <a:cubicBezTo>
                      <a:pt x="996617" y="570502"/>
                      <a:pt x="991653" y="582486"/>
                      <a:pt x="982817" y="591322"/>
                    </a:cubicBezTo>
                    <a:cubicBezTo>
                      <a:pt x="973981" y="600159"/>
                      <a:pt x="961996" y="605123"/>
                      <a:pt x="949500" y="605123"/>
                    </a:cubicBezTo>
                    <a:lnTo>
                      <a:pt x="47118" y="605123"/>
                    </a:lnTo>
                    <a:cubicBezTo>
                      <a:pt x="21095" y="605123"/>
                      <a:pt x="0" y="584028"/>
                      <a:pt x="0" y="558005"/>
                    </a:cubicBezTo>
                    <a:lnTo>
                      <a:pt x="0" y="47118"/>
                    </a:lnTo>
                    <a:cubicBezTo>
                      <a:pt x="0" y="34621"/>
                      <a:pt x="4964" y="22637"/>
                      <a:pt x="13800" y="13800"/>
                    </a:cubicBezTo>
                    <a:cubicBezTo>
                      <a:pt x="22637" y="4964"/>
                      <a:pt x="34621" y="0"/>
                      <a:pt x="47118" y="0"/>
                    </a:cubicBezTo>
                    <a:close/>
                  </a:path>
                </a:pathLst>
              </a:custGeom>
              <a:solidFill>
                <a:srgbClr val="A12568"/>
              </a:solidFill>
            </p:spPr>
          </p:sp>
          <p:sp>
            <p:nvSpPr>
              <p:cNvPr id="23" name="TextBox 23"/>
              <p:cNvSpPr txBox="1"/>
              <p:nvPr/>
            </p:nvSpPr>
            <p:spPr>
              <a:xfrm>
                <a:off x="0" y="-38100"/>
                <a:ext cx="996617" cy="643223"/>
              </a:xfrm>
              <a:prstGeom prst="rect">
                <a:avLst/>
              </a:prstGeom>
            </p:spPr>
            <p:txBody>
              <a:bodyPr lIns="50800" tIns="50800" rIns="50800" bIns="50800" rtlCol="0" anchor="ctr"/>
              <a:lstStyle/>
              <a:p>
                <a:pPr algn="ctr">
                  <a:lnSpc>
                    <a:spcPts val="3079"/>
                  </a:lnSpc>
                </a:pPr>
                <a:endParaRPr/>
              </a:p>
            </p:txBody>
          </p:sp>
        </p:grpSp>
        <p:sp>
          <p:nvSpPr>
            <p:cNvPr id="24" name="TextBox 24"/>
            <p:cNvSpPr txBox="1"/>
            <p:nvPr/>
          </p:nvSpPr>
          <p:spPr>
            <a:xfrm>
              <a:off x="467186" y="395563"/>
              <a:ext cx="3415017" cy="1282766"/>
            </a:xfrm>
            <a:prstGeom prst="rect">
              <a:avLst/>
            </a:prstGeom>
          </p:spPr>
          <p:txBody>
            <a:bodyPr lIns="0" tIns="0" rIns="0" bIns="0" rtlCol="0" anchor="t">
              <a:spAutoFit/>
            </a:bodyPr>
            <a:lstStyle/>
            <a:p>
              <a:pPr marL="0" lvl="1" indent="0" algn="ctr">
                <a:lnSpc>
                  <a:spcPts val="3934"/>
                </a:lnSpc>
                <a:spcBef>
                  <a:spcPct val="0"/>
                </a:spcBef>
              </a:pPr>
              <a:r>
                <a:rPr lang="en-US" sz="2810" b="1">
                  <a:solidFill>
                    <a:srgbClr val="FFFFFF"/>
                  </a:solidFill>
                  <a:latin typeface="Source Sans Pro Bold"/>
                  <a:ea typeface="Source Sans Pro Bold"/>
                  <a:cs typeface="Source Sans Pro Bold"/>
                  <a:sym typeface="Source Sans Pro Bold"/>
                </a:rPr>
                <a:t>Competențe profesionale</a:t>
              </a:r>
            </a:p>
          </p:txBody>
        </p:sp>
      </p:grpSp>
      <p:grpSp>
        <p:nvGrpSpPr>
          <p:cNvPr id="25" name="Group 25"/>
          <p:cNvGrpSpPr/>
          <p:nvPr/>
        </p:nvGrpSpPr>
        <p:grpSpPr>
          <a:xfrm>
            <a:off x="7109542" y="7297426"/>
            <a:ext cx="3303010" cy="1960874"/>
            <a:chOff x="0" y="0"/>
            <a:chExt cx="4404013" cy="2614498"/>
          </a:xfrm>
        </p:grpSpPr>
        <p:grpSp>
          <p:nvGrpSpPr>
            <p:cNvPr id="26" name="Group 26"/>
            <p:cNvGrpSpPr/>
            <p:nvPr/>
          </p:nvGrpSpPr>
          <p:grpSpPr>
            <a:xfrm>
              <a:off x="0" y="0"/>
              <a:ext cx="4404013" cy="2614498"/>
              <a:chOff x="0" y="0"/>
              <a:chExt cx="1001710" cy="594678"/>
            </a:xfrm>
          </p:grpSpPr>
          <p:sp>
            <p:nvSpPr>
              <p:cNvPr id="27" name="Freeform 27"/>
              <p:cNvSpPr/>
              <p:nvPr/>
            </p:nvSpPr>
            <p:spPr>
              <a:xfrm>
                <a:off x="0" y="0"/>
                <a:ext cx="1001710" cy="594678"/>
              </a:xfrm>
              <a:custGeom>
                <a:avLst/>
                <a:gdLst/>
                <a:ahLst/>
                <a:cxnLst/>
                <a:rect l="l" t="t" r="r" b="b"/>
                <a:pathLst>
                  <a:path w="1001710" h="594678">
                    <a:moveTo>
                      <a:pt x="46878" y="0"/>
                    </a:moveTo>
                    <a:lnTo>
                      <a:pt x="954832" y="0"/>
                    </a:lnTo>
                    <a:cubicBezTo>
                      <a:pt x="980722" y="0"/>
                      <a:pt x="1001710" y="20988"/>
                      <a:pt x="1001710" y="46878"/>
                    </a:cubicBezTo>
                    <a:lnTo>
                      <a:pt x="1001710" y="547800"/>
                    </a:lnTo>
                    <a:cubicBezTo>
                      <a:pt x="1001710" y="573690"/>
                      <a:pt x="980722" y="594678"/>
                      <a:pt x="954832" y="594678"/>
                    </a:cubicBezTo>
                    <a:lnTo>
                      <a:pt x="46878" y="594678"/>
                    </a:lnTo>
                    <a:cubicBezTo>
                      <a:pt x="20988" y="594678"/>
                      <a:pt x="0" y="573690"/>
                      <a:pt x="0" y="547800"/>
                    </a:cubicBezTo>
                    <a:lnTo>
                      <a:pt x="0" y="46878"/>
                    </a:lnTo>
                    <a:cubicBezTo>
                      <a:pt x="0" y="20988"/>
                      <a:pt x="20988" y="0"/>
                      <a:pt x="46878" y="0"/>
                    </a:cubicBezTo>
                    <a:close/>
                  </a:path>
                </a:pathLst>
              </a:custGeom>
              <a:solidFill>
                <a:srgbClr val="FF8887"/>
              </a:solidFill>
            </p:spPr>
          </p:sp>
          <p:sp>
            <p:nvSpPr>
              <p:cNvPr id="28" name="TextBox 28"/>
              <p:cNvSpPr txBox="1"/>
              <p:nvPr/>
            </p:nvSpPr>
            <p:spPr>
              <a:xfrm>
                <a:off x="0" y="-57150"/>
                <a:ext cx="1001710" cy="651828"/>
              </a:xfrm>
              <a:prstGeom prst="rect">
                <a:avLst/>
              </a:prstGeom>
            </p:spPr>
            <p:txBody>
              <a:bodyPr lIns="50800" tIns="50800" rIns="50800" bIns="50800" rtlCol="0" anchor="ctr"/>
              <a:lstStyle/>
              <a:p>
                <a:pPr marL="0" lvl="1" indent="0" algn="ctr">
                  <a:lnSpc>
                    <a:spcPts val="3934"/>
                  </a:lnSpc>
                  <a:spcBef>
                    <a:spcPct val="0"/>
                  </a:spcBef>
                </a:pPr>
                <a:endParaRPr/>
              </a:p>
            </p:txBody>
          </p:sp>
        </p:grpSp>
        <p:sp>
          <p:nvSpPr>
            <p:cNvPr id="29" name="TextBox 29"/>
            <p:cNvSpPr txBox="1"/>
            <p:nvPr/>
          </p:nvSpPr>
          <p:spPr>
            <a:xfrm>
              <a:off x="429356" y="-19744"/>
              <a:ext cx="3807625" cy="2603566"/>
            </a:xfrm>
            <a:prstGeom prst="rect">
              <a:avLst/>
            </a:prstGeom>
          </p:spPr>
          <p:txBody>
            <a:bodyPr lIns="0" tIns="0" rIns="0" bIns="0" rtlCol="0" anchor="t">
              <a:spAutoFit/>
            </a:bodyPr>
            <a:lstStyle/>
            <a:p>
              <a:pPr algn="ctr">
                <a:lnSpc>
                  <a:spcPts val="3934"/>
                </a:lnSpc>
              </a:pPr>
              <a:r>
                <a:rPr lang="en-US" sz="2810" b="1">
                  <a:solidFill>
                    <a:srgbClr val="FFFFFF"/>
                  </a:solidFill>
                  <a:latin typeface="Source Sans Pro Bold"/>
                  <a:ea typeface="Source Sans Pro Bold"/>
                  <a:cs typeface="Source Sans Pro Bold"/>
                  <a:sym typeface="Source Sans Pro Bold"/>
                </a:rPr>
                <a:t>Departajare: </a:t>
              </a:r>
            </a:p>
            <a:p>
              <a:pPr algn="ctr">
                <a:lnSpc>
                  <a:spcPts val="3934"/>
                </a:lnSpc>
              </a:pPr>
              <a:r>
                <a:rPr lang="en-US" sz="2810" b="1">
                  <a:solidFill>
                    <a:srgbClr val="FFFFFF"/>
                  </a:solidFill>
                  <a:latin typeface="Source Sans Pro Bold"/>
                  <a:ea typeface="Source Sans Pro Bold"/>
                  <a:cs typeface="Source Sans Pro Bold"/>
                  <a:sym typeface="Source Sans Pro Bold"/>
                </a:rPr>
                <a:t>nota la test </a:t>
              </a:r>
            </a:p>
            <a:p>
              <a:pPr marL="0" lvl="1" indent="0" algn="ctr">
                <a:lnSpc>
                  <a:spcPts val="3934"/>
                </a:lnSpc>
                <a:spcBef>
                  <a:spcPct val="0"/>
                </a:spcBef>
              </a:pPr>
              <a:r>
                <a:rPr lang="en-US" sz="2810" b="1">
                  <a:solidFill>
                    <a:srgbClr val="FFFFFF"/>
                  </a:solidFill>
                  <a:latin typeface="Source Sans Pro Bold"/>
                  <a:ea typeface="Source Sans Pro Bold"/>
                  <a:cs typeface="Source Sans Pro Bold"/>
                  <a:sym typeface="Source Sans Pro Bold"/>
                </a:rPr>
                <a:t>și numărul de absențe</a:t>
              </a:r>
            </a:p>
          </p:txBody>
        </p:sp>
      </p:grpSp>
      <p:sp>
        <p:nvSpPr>
          <p:cNvPr id="30" name="Freeform 30"/>
          <p:cNvSpPr/>
          <p:nvPr/>
        </p:nvSpPr>
        <p:spPr>
          <a:xfrm>
            <a:off x="42525" y="0"/>
            <a:ext cx="1972350" cy="2953981"/>
          </a:xfrm>
          <a:custGeom>
            <a:avLst/>
            <a:gdLst/>
            <a:ahLst/>
            <a:cxnLst/>
            <a:rect l="l" t="t" r="r" b="b"/>
            <a:pathLst>
              <a:path w="1972350" h="2953981">
                <a:moveTo>
                  <a:pt x="0" y="0"/>
                </a:moveTo>
                <a:lnTo>
                  <a:pt x="1972350" y="0"/>
                </a:lnTo>
                <a:lnTo>
                  <a:pt x="1972350" y="2953981"/>
                </a:lnTo>
                <a:lnTo>
                  <a:pt x="0" y="2953981"/>
                </a:lnTo>
                <a:lnTo>
                  <a:pt x="0" y="0"/>
                </a:lnTo>
                <a:close/>
              </a:path>
            </a:pathLst>
          </a:custGeom>
          <a:blipFill>
            <a:blip r:embed="rId6"/>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51111" y="614362"/>
            <a:ext cx="12981187" cy="714376"/>
          </a:xfrm>
          <a:prstGeom prst="rect">
            <a:avLst/>
          </a:prstGeom>
        </p:spPr>
        <p:txBody>
          <a:bodyPr lIns="0" tIns="0" rIns="0" bIns="0" rtlCol="0" anchor="t">
            <a:spAutoFit/>
          </a:bodyPr>
          <a:lstStyle/>
          <a:p>
            <a:pPr algn="ctr">
              <a:lnSpc>
                <a:spcPts val="5999"/>
              </a:lnSpc>
            </a:pPr>
            <a:r>
              <a:rPr lang="en-US" sz="3999" b="1">
                <a:solidFill>
                  <a:srgbClr val="0F225B"/>
                </a:solidFill>
                <a:latin typeface="Oswald Bold"/>
                <a:ea typeface="Oswald Bold"/>
                <a:cs typeface="Oswald Bold"/>
                <a:sym typeface="Oswald Bold"/>
              </a:rPr>
              <a:t>CRITERII DE ELIGIBILITATE</a:t>
            </a:r>
          </a:p>
        </p:txBody>
      </p:sp>
      <p:grpSp>
        <p:nvGrpSpPr>
          <p:cNvPr id="3" name="Group 3"/>
          <p:cNvGrpSpPr/>
          <p:nvPr/>
        </p:nvGrpSpPr>
        <p:grpSpPr>
          <a:xfrm>
            <a:off x="9092491" y="6379712"/>
            <a:ext cx="4554494" cy="3267859"/>
            <a:chOff x="0" y="0"/>
            <a:chExt cx="6072658" cy="4357146"/>
          </a:xfrm>
        </p:grpSpPr>
        <p:grpSp>
          <p:nvGrpSpPr>
            <p:cNvPr id="4" name="Group 4"/>
            <p:cNvGrpSpPr/>
            <p:nvPr/>
          </p:nvGrpSpPr>
          <p:grpSpPr>
            <a:xfrm>
              <a:off x="0" y="0"/>
              <a:ext cx="6072658" cy="4357146"/>
              <a:chOff x="0" y="0"/>
              <a:chExt cx="1031148" cy="739851"/>
            </a:xfrm>
          </p:grpSpPr>
          <p:sp>
            <p:nvSpPr>
              <p:cNvPr id="5" name="Freeform 5"/>
              <p:cNvSpPr/>
              <p:nvPr/>
            </p:nvSpPr>
            <p:spPr>
              <a:xfrm>
                <a:off x="0" y="0"/>
                <a:ext cx="1031148" cy="739851"/>
              </a:xfrm>
              <a:custGeom>
                <a:avLst/>
                <a:gdLst/>
                <a:ahLst/>
                <a:cxnLst/>
                <a:rect l="l" t="t" r="r" b="b"/>
                <a:pathLst>
                  <a:path w="1031148" h="739851">
                    <a:moveTo>
                      <a:pt x="33997" y="0"/>
                    </a:moveTo>
                    <a:lnTo>
                      <a:pt x="997151" y="0"/>
                    </a:lnTo>
                    <a:cubicBezTo>
                      <a:pt x="1015927" y="0"/>
                      <a:pt x="1031148" y="15221"/>
                      <a:pt x="1031148" y="33997"/>
                    </a:cubicBezTo>
                    <a:lnTo>
                      <a:pt x="1031148" y="705854"/>
                    </a:lnTo>
                    <a:cubicBezTo>
                      <a:pt x="1031148" y="724630"/>
                      <a:pt x="1015927" y="739851"/>
                      <a:pt x="997151" y="739851"/>
                    </a:cubicBezTo>
                    <a:lnTo>
                      <a:pt x="33997" y="739851"/>
                    </a:lnTo>
                    <a:cubicBezTo>
                      <a:pt x="15221" y="739851"/>
                      <a:pt x="0" y="724630"/>
                      <a:pt x="0" y="705854"/>
                    </a:cubicBezTo>
                    <a:lnTo>
                      <a:pt x="0" y="33997"/>
                    </a:lnTo>
                    <a:cubicBezTo>
                      <a:pt x="0" y="15221"/>
                      <a:pt x="15221" y="0"/>
                      <a:pt x="33997" y="0"/>
                    </a:cubicBezTo>
                    <a:close/>
                  </a:path>
                </a:pathLst>
              </a:custGeom>
              <a:solidFill>
                <a:srgbClr val="233E8B"/>
              </a:solidFill>
            </p:spPr>
          </p:sp>
          <p:sp>
            <p:nvSpPr>
              <p:cNvPr id="6" name="TextBox 6"/>
              <p:cNvSpPr txBox="1"/>
              <p:nvPr/>
            </p:nvSpPr>
            <p:spPr>
              <a:xfrm>
                <a:off x="0" y="-38100"/>
                <a:ext cx="1031148" cy="777951"/>
              </a:xfrm>
              <a:prstGeom prst="rect">
                <a:avLst/>
              </a:prstGeom>
            </p:spPr>
            <p:txBody>
              <a:bodyPr lIns="68048" tIns="68048" rIns="68048" bIns="68048" rtlCol="0" anchor="ctr"/>
              <a:lstStyle/>
              <a:p>
                <a:pPr algn="ctr">
                  <a:lnSpc>
                    <a:spcPts val="3080"/>
                  </a:lnSpc>
                </a:pPr>
                <a:endParaRPr/>
              </a:p>
            </p:txBody>
          </p:sp>
        </p:grpSp>
        <p:sp>
          <p:nvSpPr>
            <p:cNvPr id="7" name="TextBox 7"/>
            <p:cNvSpPr txBox="1"/>
            <p:nvPr/>
          </p:nvSpPr>
          <p:spPr>
            <a:xfrm>
              <a:off x="1391844" y="680033"/>
              <a:ext cx="3288971" cy="2250521"/>
            </a:xfrm>
            <a:prstGeom prst="rect">
              <a:avLst/>
            </a:prstGeom>
          </p:spPr>
          <p:txBody>
            <a:bodyPr lIns="0" tIns="0" rIns="0" bIns="0" rtlCol="0" anchor="t">
              <a:spAutoFit/>
            </a:bodyPr>
            <a:lstStyle/>
            <a:p>
              <a:pPr marL="0" lvl="1" indent="0" algn="ctr">
                <a:lnSpc>
                  <a:spcPts val="4575"/>
                </a:lnSpc>
                <a:spcBef>
                  <a:spcPct val="0"/>
                </a:spcBef>
              </a:pPr>
              <a:r>
                <a:rPr lang="en-US" sz="3268" b="1">
                  <a:solidFill>
                    <a:srgbClr val="FFFFFF"/>
                  </a:solidFill>
                  <a:latin typeface="Source Sans Pro Bold"/>
                  <a:ea typeface="Source Sans Pro Bold"/>
                  <a:cs typeface="Source Sans Pro Bold"/>
                  <a:sym typeface="Source Sans Pro Bold"/>
                </a:rPr>
                <a:t>Specializarea matematică-informatică</a:t>
              </a:r>
            </a:p>
          </p:txBody>
        </p:sp>
      </p:grpSp>
      <p:grpSp>
        <p:nvGrpSpPr>
          <p:cNvPr id="8" name="Group 8"/>
          <p:cNvGrpSpPr/>
          <p:nvPr/>
        </p:nvGrpSpPr>
        <p:grpSpPr>
          <a:xfrm>
            <a:off x="9142470" y="2759428"/>
            <a:ext cx="4732344" cy="3267859"/>
            <a:chOff x="0" y="0"/>
            <a:chExt cx="6309793" cy="4357146"/>
          </a:xfrm>
        </p:grpSpPr>
        <p:sp>
          <p:nvSpPr>
            <p:cNvPr id="9" name="Freeform 9"/>
            <p:cNvSpPr/>
            <p:nvPr/>
          </p:nvSpPr>
          <p:spPr>
            <a:xfrm>
              <a:off x="2328665" y="1197744"/>
              <a:ext cx="3981127" cy="3150067"/>
            </a:xfrm>
            <a:custGeom>
              <a:avLst/>
              <a:gdLst/>
              <a:ahLst/>
              <a:cxnLst/>
              <a:rect l="l" t="t" r="r" b="b"/>
              <a:pathLst>
                <a:path w="3981127" h="3150067">
                  <a:moveTo>
                    <a:pt x="0" y="0"/>
                  </a:moveTo>
                  <a:lnTo>
                    <a:pt x="3981128" y="0"/>
                  </a:lnTo>
                  <a:lnTo>
                    <a:pt x="3981128" y="3150067"/>
                  </a:lnTo>
                  <a:lnTo>
                    <a:pt x="0" y="3150067"/>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nvGrpSpPr>
            <p:cNvPr id="10" name="Group 10"/>
            <p:cNvGrpSpPr/>
            <p:nvPr/>
          </p:nvGrpSpPr>
          <p:grpSpPr>
            <a:xfrm>
              <a:off x="0" y="0"/>
              <a:ext cx="6072658" cy="4357146"/>
              <a:chOff x="0" y="0"/>
              <a:chExt cx="1031148" cy="739851"/>
            </a:xfrm>
          </p:grpSpPr>
          <p:sp>
            <p:nvSpPr>
              <p:cNvPr id="11" name="Freeform 11"/>
              <p:cNvSpPr/>
              <p:nvPr/>
            </p:nvSpPr>
            <p:spPr>
              <a:xfrm>
                <a:off x="0" y="0"/>
                <a:ext cx="1031148" cy="739851"/>
              </a:xfrm>
              <a:custGeom>
                <a:avLst/>
                <a:gdLst/>
                <a:ahLst/>
                <a:cxnLst/>
                <a:rect l="l" t="t" r="r" b="b"/>
                <a:pathLst>
                  <a:path w="1031148" h="739851">
                    <a:moveTo>
                      <a:pt x="33997" y="0"/>
                    </a:moveTo>
                    <a:lnTo>
                      <a:pt x="997151" y="0"/>
                    </a:lnTo>
                    <a:cubicBezTo>
                      <a:pt x="1015927" y="0"/>
                      <a:pt x="1031148" y="15221"/>
                      <a:pt x="1031148" y="33997"/>
                    </a:cubicBezTo>
                    <a:lnTo>
                      <a:pt x="1031148" y="705854"/>
                    </a:lnTo>
                    <a:cubicBezTo>
                      <a:pt x="1031148" y="724630"/>
                      <a:pt x="1015927" y="739851"/>
                      <a:pt x="997151" y="739851"/>
                    </a:cubicBezTo>
                    <a:lnTo>
                      <a:pt x="33997" y="739851"/>
                    </a:lnTo>
                    <a:cubicBezTo>
                      <a:pt x="15221" y="739851"/>
                      <a:pt x="0" y="724630"/>
                      <a:pt x="0" y="705854"/>
                    </a:cubicBezTo>
                    <a:lnTo>
                      <a:pt x="0" y="33997"/>
                    </a:lnTo>
                    <a:cubicBezTo>
                      <a:pt x="0" y="15221"/>
                      <a:pt x="15221" y="0"/>
                      <a:pt x="33997" y="0"/>
                    </a:cubicBezTo>
                    <a:close/>
                  </a:path>
                </a:pathLst>
              </a:custGeom>
              <a:solidFill>
                <a:srgbClr val="AE1E1E"/>
              </a:solidFill>
            </p:spPr>
          </p:sp>
          <p:sp>
            <p:nvSpPr>
              <p:cNvPr id="12" name="TextBox 12"/>
              <p:cNvSpPr txBox="1"/>
              <p:nvPr/>
            </p:nvSpPr>
            <p:spPr>
              <a:xfrm>
                <a:off x="0" y="-38100"/>
                <a:ext cx="1031148" cy="777951"/>
              </a:xfrm>
              <a:prstGeom prst="rect">
                <a:avLst/>
              </a:prstGeom>
            </p:spPr>
            <p:txBody>
              <a:bodyPr lIns="68048" tIns="68048" rIns="68048" bIns="68048" rtlCol="0" anchor="ctr"/>
              <a:lstStyle/>
              <a:p>
                <a:pPr algn="ctr">
                  <a:lnSpc>
                    <a:spcPts val="3080"/>
                  </a:lnSpc>
                </a:pPr>
                <a:endParaRPr/>
              </a:p>
            </p:txBody>
          </p:sp>
        </p:grpSp>
        <p:sp>
          <p:nvSpPr>
            <p:cNvPr id="13" name="TextBox 13"/>
            <p:cNvSpPr txBox="1"/>
            <p:nvPr/>
          </p:nvSpPr>
          <p:spPr>
            <a:xfrm>
              <a:off x="247112" y="588027"/>
              <a:ext cx="5445158" cy="2593043"/>
            </a:xfrm>
            <a:prstGeom prst="rect">
              <a:avLst/>
            </a:prstGeom>
          </p:spPr>
          <p:txBody>
            <a:bodyPr lIns="0" tIns="0" rIns="0" bIns="0" rtlCol="0" anchor="t">
              <a:spAutoFit/>
            </a:bodyPr>
            <a:lstStyle/>
            <a:p>
              <a:pPr algn="ctr">
                <a:lnSpc>
                  <a:spcPts val="5270"/>
                </a:lnSpc>
              </a:pPr>
              <a:r>
                <a:rPr lang="en-US" sz="3764" b="1">
                  <a:solidFill>
                    <a:srgbClr val="FFFFFF"/>
                  </a:solidFill>
                  <a:latin typeface="Source Sans Pro Bold"/>
                  <a:ea typeface="Source Sans Pro Bold"/>
                  <a:cs typeface="Source Sans Pro Bold"/>
                  <a:sym typeface="Source Sans Pro Bold"/>
                </a:rPr>
                <a:t>Băieți/fete </a:t>
              </a:r>
            </a:p>
            <a:p>
              <a:pPr algn="ctr">
                <a:lnSpc>
                  <a:spcPts val="5270"/>
                </a:lnSpc>
              </a:pPr>
              <a:r>
                <a:rPr lang="en-US" sz="3764" b="1">
                  <a:solidFill>
                    <a:srgbClr val="FFFFFF"/>
                  </a:solidFill>
                  <a:latin typeface="Source Sans Pro Bold"/>
                  <a:ea typeface="Source Sans Pro Bold"/>
                  <a:cs typeface="Source Sans Pro Bold"/>
                  <a:sym typeface="Source Sans Pro Bold"/>
                </a:rPr>
                <a:t>în clasa a X-a</a:t>
              </a:r>
            </a:p>
            <a:p>
              <a:pPr marL="0" lvl="1" indent="0" algn="ctr">
                <a:lnSpc>
                  <a:spcPts val="5270"/>
                </a:lnSpc>
                <a:spcBef>
                  <a:spcPct val="0"/>
                </a:spcBef>
              </a:pPr>
              <a:r>
                <a:rPr lang="en-US" sz="3764" b="1">
                  <a:solidFill>
                    <a:srgbClr val="FFFFFF"/>
                  </a:solidFill>
                  <a:latin typeface="Source Sans Pro Bold"/>
                  <a:ea typeface="Source Sans Pro Bold"/>
                  <a:cs typeface="Source Sans Pro Bold"/>
                  <a:sym typeface="Source Sans Pro Bold"/>
                </a:rPr>
                <a:t> sau a XI-a</a:t>
              </a:r>
            </a:p>
          </p:txBody>
        </p:sp>
      </p:grpSp>
      <p:grpSp>
        <p:nvGrpSpPr>
          <p:cNvPr id="14" name="Group 14"/>
          <p:cNvGrpSpPr/>
          <p:nvPr/>
        </p:nvGrpSpPr>
        <p:grpSpPr>
          <a:xfrm>
            <a:off x="3178276" y="2752427"/>
            <a:ext cx="4554494" cy="3267859"/>
            <a:chOff x="0" y="0"/>
            <a:chExt cx="6072658" cy="4357146"/>
          </a:xfrm>
        </p:grpSpPr>
        <p:grpSp>
          <p:nvGrpSpPr>
            <p:cNvPr id="15" name="Group 15"/>
            <p:cNvGrpSpPr/>
            <p:nvPr/>
          </p:nvGrpSpPr>
          <p:grpSpPr>
            <a:xfrm>
              <a:off x="0" y="0"/>
              <a:ext cx="6072658" cy="4357146"/>
              <a:chOff x="0" y="0"/>
              <a:chExt cx="1031148" cy="739851"/>
            </a:xfrm>
          </p:grpSpPr>
          <p:sp>
            <p:nvSpPr>
              <p:cNvPr id="16" name="Freeform 16"/>
              <p:cNvSpPr/>
              <p:nvPr/>
            </p:nvSpPr>
            <p:spPr>
              <a:xfrm>
                <a:off x="0" y="0"/>
                <a:ext cx="1031148" cy="739851"/>
              </a:xfrm>
              <a:custGeom>
                <a:avLst/>
                <a:gdLst/>
                <a:ahLst/>
                <a:cxnLst/>
                <a:rect l="l" t="t" r="r" b="b"/>
                <a:pathLst>
                  <a:path w="1031148" h="739851">
                    <a:moveTo>
                      <a:pt x="33997" y="0"/>
                    </a:moveTo>
                    <a:lnTo>
                      <a:pt x="997151" y="0"/>
                    </a:lnTo>
                    <a:cubicBezTo>
                      <a:pt x="1015927" y="0"/>
                      <a:pt x="1031148" y="15221"/>
                      <a:pt x="1031148" y="33997"/>
                    </a:cubicBezTo>
                    <a:lnTo>
                      <a:pt x="1031148" y="705854"/>
                    </a:lnTo>
                    <a:cubicBezTo>
                      <a:pt x="1031148" y="724630"/>
                      <a:pt x="1015927" y="739851"/>
                      <a:pt x="997151" y="739851"/>
                    </a:cubicBezTo>
                    <a:lnTo>
                      <a:pt x="33997" y="739851"/>
                    </a:lnTo>
                    <a:cubicBezTo>
                      <a:pt x="15221" y="739851"/>
                      <a:pt x="0" y="724630"/>
                      <a:pt x="0" y="705854"/>
                    </a:cubicBezTo>
                    <a:lnTo>
                      <a:pt x="0" y="33997"/>
                    </a:lnTo>
                    <a:cubicBezTo>
                      <a:pt x="0" y="15221"/>
                      <a:pt x="15221" y="0"/>
                      <a:pt x="33997" y="0"/>
                    </a:cubicBezTo>
                    <a:close/>
                  </a:path>
                </a:pathLst>
              </a:custGeom>
              <a:solidFill>
                <a:srgbClr val="1EAE98"/>
              </a:solidFill>
            </p:spPr>
          </p:sp>
          <p:sp>
            <p:nvSpPr>
              <p:cNvPr id="17" name="TextBox 17"/>
              <p:cNvSpPr txBox="1"/>
              <p:nvPr/>
            </p:nvSpPr>
            <p:spPr>
              <a:xfrm>
                <a:off x="0" y="-38100"/>
                <a:ext cx="1031148" cy="777951"/>
              </a:xfrm>
              <a:prstGeom prst="rect">
                <a:avLst/>
              </a:prstGeom>
            </p:spPr>
            <p:txBody>
              <a:bodyPr lIns="68048" tIns="68048" rIns="68048" bIns="68048" rtlCol="0" anchor="ctr"/>
              <a:lstStyle/>
              <a:p>
                <a:pPr algn="ctr">
                  <a:lnSpc>
                    <a:spcPts val="3080"/>
                  </a:lnSpc>
                </a:pPr>
                <a:endParaRPr/>
              </a:p>
            </p:txBody>
          </p:sp>
        </p:grpSp>
        <p:sp>
          <p:nvSpPr>
            <p:cNvPr id="18" name="TextBox 18"/>
            <p:cNvSpPr txBox="1"/>
            <p:nvPr/>
          </p:nvSpPr>
          <p:spPr>
            <a:xfrm>
              <a:off x="322191" y="681856"/>
              <a:ext cx="5750467" cy="2945618"/>
            </a:xfrm>
            <a:prstGeom prst="rect">
              <a:avLst/>
            </a:prstGeom>
          </p:spPr>
          <p:txBody>
            <a:bodyPr lIns="0" tIns="0" rIns="0" bIns="0" rtlCol="0" anchor="t">
              <a:spAutoFit/>
            </a:bodyPr>
            <a:lstStyle/>
            <a:p>
              <a:pPr algn="ctr">
                <a:lnSpc>
                  <a:spcPts val="4494"/>
                </a:lnSpc>
              </a:pPr>
              <a:r>
                <a:rPr lang="en-US" sz="3210" b="1">
                  <a:solidFill>
                    <a:srgbClr val="FFFFFF"/>
                  </a:solidFill>
                  <a:latin typeface="Source Sans Pro Bold"/>
                  <a:ea typeface="Source Sans Pro Bold"/>
                  <a:cs typeface="Source Sans Pro Bold"/>
                  <a:sym typeface="Source Sans Pro Bold"/>
                </a:rPr>
                <a:t>Elevi </a:t>
              </a:r>
            </a:p>
            <a:p>
              <a:pPr algn="ctr">
                <a:lnSpc>
                  <a:spcPts val="4494"/>
                </a:lnSpc>
              </a:pPr>
              <a:r>
                <a:rPr lang="en-US" sz="3210" b="1">
                  <a:solidFill>
                    <a:srgbClr val="FFFFFF"/>
                  </a:solidFill>
                  <a:latin typeface="Source Sans Pro Bold"/>
                  <a:ea typeface="Source Sans Pro Bold"/>
                  <a:cs typeface="Source Sans Pro Bold"/>
                  <a:sym typeface="Source Sans Pro Bold"/>
                </a:rPr>
                <a:t>ai Colegiului Național „Grigore Moisil”</a:t>
              </a:r>
            </a:p>
            <a:p>
              <a:pPr marL="0" lvl="1" indent="0" algn="ctr">
                <a:lnSpc>
                  <a:spcPts val="4494"/>
                </a:lnSpc>
                <a:spcBef>
                  <a:spcPct val="0"/>
                </a:spcBef>
              </a:pPr>
              <a:r>
                <a:rPr lang="en-US" sz="3210" b="1">
                  <a:solidFill>
                    <a:srgbClr val="FFFFFF"/>
                  </a:solidFill>
                  <a:latin typeface="Source Sans Pro Bold"/>
                  <a:ea typeface="Source Sans Pro Bold"/>
                  <a:cs typeface="Source Sans Pro Bold"/>
                  <a:sym typeface="Source Sans Pro Bold"/>
                </a:rPr>
                <a:t> Onești</a:t>
              </a:r>
            </a:p>
          </p:txBody>
        </p:sp>
      </p:grpSp>
      <p:grpSp>
        <p:nvGrpSpPr>
          <p:cNvPr id="19" name="Group 19"/>
          <p:cNvGrpSpPr/>
          <p:nvPr/>
        </p:nvGrpSpPr>
        <p:grpSpPr>
          <a:xfrm>
            <a:off x="3178276" y="6379712"/>
            <a:ext cx="4554494" cy="3267859"/>
            <a:chOff x="0" y="0"/>
            <a:chExt cx="6072658" cy="4357146"/>
          </a:xfrm>
        </p:grpSpPr>
        <p:grpSp>
          <p:nvGrpSpPr>
            <p:cNvPr id="20" name="Group 20"/>
            <p:cNvGrpSpPr/>
            <p:nvPr/>
          </p:nvGrpSpPr>
          <p:grpSpPr>
            <a:xfrm>
              <a:off x="0" y="0"/>
              <a:ext cx="6072658" cy="4357146"/>
              <a:chOff x="0" y="0"/>
              <a:chExt cx="1031148" cy="739851"/>
            </a:xfrm>
          </p:grpSpPr>
          <p:sp>
            <p:nvSpPr>
              <p:cNvPr id="21" name="Freeform 21"/>
              <p:cNvSpPr/>
              <p:nvPr/>
            </p:nvSpPr>
            <p:spPr>
              <a:xfrm>
                <a:off x="0" y="0"/>
                <a:ext cx="1031148" cy="739851"/>
              </a:xfrm>
              <a:custGeom>
                <a:avLst/>
                <a:gdLst/>
                <a:ahLst/>
                <a:cxnLst/>
                <a:rect l="l" t="t" r="r" b="b"/>
                <a:pathLst>
                  <a:path w="1031148" h="739851">
                    <a:moveTo>
                      <a:pt x="33997" y="0"/>
                    </a:moveTo>
                    <a:lnTo>
                      <a:pt x="997151" y="0"/>
                    </a:lnTo>
                    <a:cubicBezTo>
                      <a:pt x="1015927" y="0"/>
                      <a:pt x="1031148" y="15221"/>
                      <a:pt x="1031148" y="33997"/>
                    </a:cubicBezTo>
                    <a:lnTo>
                      <a:pt x="1031148" y="705854"/>
                    </a:lnTo>
                    <a:cubicBezTo>
                      <a:pt x="1031148" y="724630"/>
                      <a:pt x="1015927" y="739851"/>
                      <a:pt x="997151" y="739851"/>
                    </a:cubicBezTo>
                    <a:lnTo>
                      <a:pt x="33997" y="739851"/>
                    </a:lnTo>
                    <a:cubicBezTo>
                      <a:pt x="15221" y="739851"/>
                      <a:pt x="0" y="724630"/>
                      <a:pt x="0" y="705854"/>
                    </a:cubicBezTo>
                    <a:lnTo>
                      <a:pt x="0" y="33997"/>
                    </a:lnTo>
                    <a:cubicBezTo>
                      <a:pt x="0" y="15221"/>
                      <a:pt x="15221" y="0"/>
                      <a:pt x="33997" y="0"/>
                    </a:cubicBezTo>
                    <a:close/>
                  </a:path>
                </a:pathLst>
              </a:custGeom>
              <a:solidFill>
                <a:srgbClr val="A12568"/>
              </a:solidFill>
            </p:spPr>
          </p:sp>
          <p:sp>
            <p:nvSpPr>
              <p:cNvPr id="22" name="TextBox 22"/>
              <p:cNvSpPr txBox="1"/>
              <p:nvPr/>
            </p:nvSpPr>
            <p:spPr>
              <a:xfrm>
                <a:off x="0" y="-38100"/>
                <a:ext cx="1031148" cy="777951"/>
              </a:xfrm>
              <a:prstGeom prst="rect">
                <a:avLst/>
              </a:prstGeom>
            </p:spPr>
            <p:txBody>
              <a:bodyPr lIns="68048" tIns="68048" rIns="68048" bIns="68048" rtlCol="0" anchor="ctr"/>
              <a:lstStyle/>
              <a:p>
                <a:pPr algn="ctr">
                  <a:lnSpc>
                    <a:spcPts val="3080"/>
                  </a:lnSpc>
                </a:pPr>
                <a:endParaRPr/>
              </a:p>
            </p:txBody>
          </p:sp>
        </p:grpSp>
        <p:sp>
          <p:nvSpPr>
            <p:cNvPr id="23" name="TextBox 23"/>
            <p:cNvSpPr txBox="1"/>
            <p:nvPr/>
          </p:nvSpPr>
          <p:spPr>
            <a:xfrm>
              <a:off x="804434" y="534582"/>
              <a:ext cx="4463790" cy="2531898"/>
            </a:xfrm>
            <a:prstGeom prst="rect">
              <a:avLst/>
            </a:prstGeom>
          </p:spPr>
          <p:txBody>
            <a:bodyPr lIns="0" tIns="0" rIns="0" bIns="0" rtlCol="0" anchor="t">
              <a:spAutoFit/>
            </a:bodyPr>
            <a:lstStyle/>
            <a:p>
              <a:pPr algn="ctr">
                <a:lnSpc>
                  <a:spcPts val="5143"/>
                </a:lnSpc>
              </a:pPr>
              <a:r>
                <a:rPr lang="en-US" sz="3673" b="1">
                  <a:solidFill>
                    <a:srgbClr val="FFFFFF"/>
                  </a:solidFill>
                  <a:latin typeface="Source Sans Pro Bold"/>
                  <a:ea typeface="Source Sans Pro Bold"/>
                  <a:cs typeface="Source Sans Pro Bold"/>
                  <a:sym typeface="Source Sans Pro Bold"/>
                </a:rPr>
                <a:t>Prima mobilitate</a:t>
              </a:r>
            </a:p>
            <a:p>
              <a:pPr marL="0" lvl="1" indent="0" algn="ctr">
                <a:lnSpc>
                  <a:spcPts val="5143"/>
                </a:lnSpc>
                <a:spcBef>
                  <a:spcPct val="0"/>
                </a:spcBef>
              </a:pPr>
              <a:r>
                <a:rPr lang="en-US" sz="3673" b="1">
                  <a:solidFill>
                    <a:srgbClr val="FFFFFF"/>
                  </a:solidFill>
                  <a:latin typeface="Source Sans Pro Bold"/>
                  <a:ea typeface="Source Sans Pro Bold"/>
                  <a:cs typeface="Source Sans Pro Bold"/>
                  <a:sym typeface="Source Sans Pro Bold"/>
                </a:rPr>
                <a:t> VET</a:t>
              </a:r>
            </a:p>
          </p:txBody>
        </p:sp>
      </p:grpSp>
      <p:sp>
        <p:nvSpPr>
          <p:cNvPr id="24" name="Freeform 24"/>
          <p:cNvSpPr/>
          <p:nvPr/>
        </p:nvSpPr>
        <p:spPr>
          <a:xfrm>
            <a:off x="42525" y="0"/>
            <a:ext cx="1972350" cy="2953981"/>
          </a:xfrm>
          <a:custGeom>
            <a:avLst/>
            <a:gdLst/>
            <a:ahLst/>
            <a:cxnLst/>
            <a:rect l="l" t="t" r="r" b="b"/>
            <a:pathLst>
              <a:path w="1972350" h="2953981">
                <a:moveTo>
                  <a:pt x="0" y="0"/>
                </a:moveTo>
                <a:lnTo>
                  <a:pt x="1972350" y="0"/>
                </a:lnTo>
                <a:lnTo>
                  <a:pt x="1972350" y="2953981"/>
                </a:lnTo>
                <a:lnTo>
                  <a:pt x="0" y="2953981"/>
                </a:lnTo>
                <a:lnTo>
                  <a:pt x="0" y="0"/>
                </a:lnTo>
                <a:close/>
              </a:path>
            </a:pathLst>
          </a:custGeom>
          <a:blipFill>
            <a:blip r:embed="rId4"/>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59114" y="819148"/>
            <a:ext cx="1687696" cy="530218"/>
          </a:xfrm>
          <a:custGeom>
            <a:avLst/>
            <a:gdLst/>
            <a:ahLst/>
            <a:cxnLst/>
            <a:rect l="l" t="t" r="r" b="b"/>
            <a:pathLst>
              <a:path w="1687696" h="530218">
                <a:moveTo>
                  <a:pt x="0" y="0"/>
                </a:moveTo>
                <a:lnTo>
                  <a:pt x="1687696" y="0"/>
                </a:lnTo>
                <a:lnTo>
                  <a:pt x="1687696" y="530217"/>
                </a:lnTo>
                <a:lnTo>
                  <a:pt x="0" y="5302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5584" y="819148"/>
            <a:ext cx="1687696" cy="530218"/>
          </a:xfrm>
          <a:custGeom>
            <a:avLst/>
            <a:gdLst/>
            <a:ahLst/>
            <a:cxnLst/>
            <a:rect l="l" t="t" r="r" b="b"/>
            <a:pathLst>
              <a:path w="1687696" h="530218">
                <a:moveTo>
                  <a:pt x="0" y="0"/>
                </a:moveTo>
                <a:lnTo>
                  <a:pt x="1687696" y="0"/>
                </a:lnTo>
                <a:lnTo>
                  <a:pt x="1687696" y="530217"/>
                </a:lnTo>
                <a:lnTo>
                  <a:pt x="0" y="5302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786304" y="-637387"/>
            <a:ext cx="1381888" cy="1456535"/>
          </a:xfrm>
          <a:custGeom>
            <a:avLst/>
            <a:gdLst/>
            <a:ahLst/>
            <a:cxnLst/>
            <a:rect l="l" t="t" r="r" b="b"/>
            <a:pathLst>
              <a:path w="1381888" h="1456535">
                <a:moveTo>
                  <a:pt x="0" y="0"/>
                </a:moveTo>
                <a:lnTo>
                  <a:pt x="1381888" y="0"/>
                </a:lnTo>
                <a:lnTo>
                  <a:pt x="1381888" y="1456535"/>
                </a:lnTo>
                <a:lnTo>
                  <a:pt x="0" y="14565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75685" y="9821702"/>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17044986" y="-558027"/>
            <a:ext cx="1297815" cy="1297815"/>
          </a:xfrm>
          <a:custGeom>
            <a:avLst/>
            <a:gdLst/>
            <a:ahLst/>
            <a:cxnLst/>
            <a:rect l="l" t="t" r="r" b="b"/>
            <a:pathLst>
              <a:path w="1297815" h="1297815">
                <a:moveTo>
                  <a:pt x="0" y="0"/>
                </a:moveTo>
                <a:lnTo>
                  <a:pt x="1297815" y="0"/>
                </a:lnTo>
                <a:lnTo>
                  <a:pt x="1297815" y="1297814"/>
                </a:lnTo>
                <a:lnTo>
                  <a:pt x="0" y="12978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a:off x="17646810" y="475838"/>
            <a:ext cx="566284" cy="343310"/>
          </a:xfrm>
          <a:custGeom>
            <a:avLst/>
            <a:gdLst/>
            <a:ahLst/>
            <a:cxnLst/>
            <a:rect l="l" t="t" r="r" b="b"/>
            <a:pathLst>
              <a:path w="566284" h="343310">
                <a:moveTo>
                  <a:pt x="0" y="0"/>
                </a:moveTo>
                <a:lnTo>
                  <a:pt x="566284" y="0"/>
                </a:lnTo>
                <a:lnTo>
                  <a:pt x="566284" y="343310"/>
                </a:lnTo>
                <a:lnTo>
                  <a:pt x="0" y="3433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TextBox 9"/>
          <p:cNvSpPr txBox="1"/>
          <p:nvPr/>
        </p:nvSpPr>
        <p:spPr>
          <a:xfrm>
            <a:off x="2653407" y="819150"/>
            <a:ext cx="12981187" cy="1466851"/>
          </a:xfrm>
          <a:prstGeom prst="rect">
            <a:avLst/>
          </a:prstGeom>
        </p:spPr>
        <p:txBody>
          <a:bodyPr lIns="0" tIns="0" rIns="0" bIns="0" rtlCol="0" anchor="t">
            <a:spAutoFit/>
          </a:bodyPr>
          <a:lstStyle/>
          <a:p>
            <a:pPr algn="ctr">
              <a:lnSpc>
                <a:spcPts val="5999"/>
              </a:lnSpc>
            </a:pPr>
            <a:r>
              <a:rPr lang="en-US" sz="3999" b="1">
                <a:solidFill>
                  <a:srgbClr val="0F225B"/>
                </a:solidFill>
                <a:latin typeface="Oswald Bold"/>
                <a:ea typeface="Oswald Bold"/>
                <a:cs typeface="Oswald Bold"/>
                <a:sym typeface="Oswald Bold"/>
              </a:rPr>
              <a:t>INCLUZIUNE - PUNCTE BONUS</a:t>
            </a:r>
          </a:p>
          <a:p>
            <a:pPr marL="0" lvl="1" indent="0" algn="ctr">
              <a:lnSpc>
                <a:spcPts val="5999"/>
              </a:lnSpc>
              <a:spcBef>
                <a:spcPct val="0"/>
              </a:spcBef>
            </a:pPr>
            <a:r>
              <a:rPr lang="en-US" sz="3999" b="1">
                <a:solidFill>
                  <a:srgbClr val="0F225B"/>
                </a:solidFill>
                <a:latin typeface="Oswald Bold"/>
                <a:ea typeface="Oswald Bold"/>
                <a:cs typeface="Oswald Bold"/>
                <a:sym typeface="Oswald Bold"/>
              </a:rPr>
              <a:t>TOTAL: 20 PUNCTE</a:t>
            </a:r>
          </a:p>
        </p:txBody>
      </p:sp>
      <p:grpSp>
        <p:nvGrpSpPr>
          <p:cNvPr id="10" name="Group 10"/>
          <p:cNvGrpSpPr/>
          <p:nvPr/>
        </p:nvGrpSpPr>
        <p:grpSpPr>
          <a:xfrm>
            <a:off x="199810" y="2432708"/>
            <a:ext cx="4166939" cy="5421584"/>
            <a:chOff x="0" y="0"/>
            <a:chExt cx="5555918" cy="7228779"/>
          </a:xfrm>
        </p:grpSpPr>
        <p:grpSp>
          <p:nvGrpSpPr>
            <p:cNvPr id="11" name="Group 11"/>
            <p:cNvGrpSpPr/>
            <p:nvPr/>
          </p:nvGrpSpPr>
          <p:grpSpPr>
            <a:xfrm>
              <a:off x="0" y="0"/>
              <a:ext cx="5555918" cy="5555918"/>
              <a:chOff x="0" y="0"/>
              <a:chExt cx="812800" cy="812800"/>
            </a:xfrm>
          </p:grpSpPr>
          <p:sp>
            <p:nvSpPr>
              <p:cNvPr id="12" name="Freeform 12"/>
              <p:cNvSpPr/>
              <p:nvPr/>
            </p:nvSpPr>
            <p:spPr>
              <a:xfrm>
                <a:off x="22085" y="22085"/>
                <a:ext cx="768629" cy="768629"/>
              </a:xfrm>
              <a:custGeom>
                <a:avLst/>
                <a:gdLst/>
                <a:ahLst/>
                <a:cxnLst/>
                <a:rect l="l" t="t" r="r" b="b"/>
                <a:pathLst>
                  <a:path w="768629" h="768629">
                    <a:moveTo>
                      <a:pt x="433644" y="27244"/>
                    </a:moveTo>
                    <a:lnTo>
                      <a:pt x="741386" y="334986"/>
                    </a:lnTo>
                    <a:cubicBezTo>
                      <a:pt x="768630" y="362230"/>
                      <a:pt x="768630" y="406400"/>
                      <a:pt x="741386" y="433644"/>
                    </a:cubicBezTo>
                    <a:lnTo>
                      <a:pt x="433644" y="741386"/>
                    </a:lnTo>
                    <a:cubicBezTo>
                      <a:pt x="406400" y="768630"/>
                      <a:pt x="362230" y="768630"/>
                      <a:pt x="334986" y="741386"/>
                    </a:cubicBezTo>
                    <a:lnTo>
                      <a:pt x="27244" y="433644"/>
                    </a:lnTo>
                    <a:cubicBezTo>
                      <a:pt x="0" y="406400"/>
                      <a:pt x="0" y="362230"/>
                      <a:pt x="27244" y="334986"/>
                    </a:cubicBezTo>
                    <a:lnTo>
                      <a:pt x="334986" y="27244"/>
                    </a:lnTo>
                    <a:cubicBezTo>
                      <a:pt x="362230" y="0"/>
                      <a:pt x="406400" y="0"/>
                      <a:pt x="433644" y="27244"/>
                    </a:cubicBezTo>
                    <a:close/>
                  </a:path>
                </a:pathLst>
              </a:custGeom>
              <a:solidFill>
                <a:srgbClr val="000000">
                  <a:alpha val="0"/>
                </a:srgbClr>
              </a:solidFill>
              <a:ln w="95250" cap="rnd">
                <a:solidFill>
                  <a:srgbClr val="233E8B"/>
                </a:solidFill>
                <a:prstDash val="solid"/>
                <a:round/>
              </a:ln>
            </p:spPr>
          </p:sp>
          <p:sp>
            <p:nvSpPr>
              <p:cNvPr id="13" name="TextBox 13"/>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14" name="Group 14"/>
            <p:cNvGrpSpPr/>
            <p:nvPr/>
          </p:nvGrpSpPr>
          <p:grpSpPr>
            <a:xfrm>
              <a:off x="596499" y="596499"/>
              <a:ext cx="4362920" cy="4362920"/>
              <a:chOff x="0" y="0"/>
              <a:chExt cx="812800" cy="812800"/>
            </a:xfrm>
          </p:grpSpPr>
          <p:sp>
            <p:nvSpPr>
              <p:cNvPr id="15" name="Freeform 15"/>
              <p:cNvSpPr/>
              <p:nvPr/>
            </p:nvSpPr>
            <p:spPr>
              <a:xfrm>
                <a:off x="28124" y="28124"/>
                <a:ext cx="756551" cy="756551"/>
              </a:xfrm>
              <a:custGeom>
                <a:avLst/>
                <a:gdLst/>
                <a:ahLst/>
                <a:cxnLst/>
                <a:rect l="l" t="t" r="r" b="b"/>
                <a:pathLst>
                  <a:path w="756551" h="756551">
                    <a:moveTo>
                      <a:pt x="441094" y="34694"/>
                    </a:moveTo>
                    <a:lnTo>
                      <a:pt x="721858" y="315458"/>
                    </a:lnTo>
                    <a:cubicBezTo>
                      <a:pt x="756552" y="350152"/>
                      <a:pt x="756552" y="406400"/>
                      <a:pt x="721858" y="441094"/>
                    </a:cubicBezTo>
                    <a:lnTo>
                      <a:pt x="441094" y="721858"/>
                    </a:lnTo>
                    <a:cubicBezTo>
                      <a:pt x="406400" y="756552"/>
                      <a:pt x="350152" y="756552"/>
                      <a:pt x="315458" y="721858"/>
                    </a:cubicBezTo>
                    <a:lnTo>
                      <a:pt x="34694" y="441094"/>
                    </a:lnTo>
                    <a:cubicBezTo>
                      <a:pt x="0" y="406400"/>
                      <a:pt x="0" y="350152"/>
                      <a:pt x="34694" y="315458"/>
                    </a:cubicBezTo>
                    <a:lnTo>
                      <a:pt x="315458" y="34694"/>
                    </a:lnTo>
                    <a:cubicBezTo>
                      <a:pt x="350152" y="0"/>
                      <a:pt x="406400" y="0"/>
                      <a:pt x="441094" y="34694"/>
                    </a:cubicBezTo>
                    <a:close/>
                  </a:path>
                </a:pathLst>
              </a:custGeom>
              <a:solidFill>
                <a:srgbClr val="233E8B"/>
              </a:solidFill>
            </p:spPr>
          </p:sp>
          <p:sp>
            <p:nvSpPr>
              <p:cNvPr id="16" name="TextBox 16"/>
              <p:cNvSpPr txBox="1"/>
              <p:nvPr/>
            </p:nvSpPr>
            <p:spPr>
              <a:xfrm>
                <a:off x="139700" y="101600"/>
                <a:ext cx="533400" cy="571500"/>
              </a:xfrm>
              <a:prstGeom prst="rect">
                <a:avLst/>
              </a:prstGeom>
            </p:spPr>
            <p:txBody>
              <a:bodyPr lIns="50800" tIns="50800" rIns="50800" bIns="50800" rtlCol="0" anchor="ctr"/>
              <a:lstStyle/>
              <a:p>
                <a:pPr algn="ctr">
                  <a:lnSpc>
                    <a:spcPts val="3079"/>
                  </a:lnSpc>
                </a:pPr>
                <a:endParaRPr/>
              </a:p>
            </p:txBody>
          </p:sp>
        </p:grpSp>
        <p:grpSp>
          <p:nvGrpSpPr>
            <p:cNvPr id="17" name="Group 17"/>
            <p:cNvGrpSpPr/>
            <p:nvPr/>
          </p:nvGrpSpPr>
          <p:grpSpPr>
            <a:xfrm>
              <a:off x="1786218" y="3967678"/>
              <a:ext cx="1983483" cy="1983483"/>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3E8B"/>
              </a:solidFill>
              <a:ln w="95250" cap="sq">
                <a:solidFill>
                  <a:srgbClr val="F7F7F7"/>
                </a:solidFill>
                <a:prstDash val="solid"/>
                <a:miter/>
              </a:ln>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20" name="TextBox 20"/>
            <p:cNvSpPr txBox="1"/>
            <p:nvPr/>
          </p:nvSpPr>
          <p:spPr>
            <a:xfrm>
              <a:off x="2386331" y="4557463"/>
              <a:ext cx="783255" cy="746762"/>
            </a:xfrm>
            <a:prstGeom prst="rect">
              <a:avLst/>
            </a:prstGeom>
          </p:spPr>
          <p:txBody>
            <a:bodyPr lIns="0" tIns="0" rIns="0" bIns="0" rtlCol="0" anchor="t">
              <a:spAutoFit/>
            </a:bodyPr>
            <a:lstStyle/>
            <a:p>
              <a:pPr marL="0" lvl="1" indent="0" algn="ctr">
                <a:lnSpc>
                  <a:spcPts val="4852"/>
                </a:lnSpc>
                <a:spcBef>
                  <a:spcPct val="0"/>
                </a:spcBef>
              </a:pPr>
              <a:r>
                <a:rPr lang="en-US" sz="3465" b="1">
                  <a:solidFill>
                    <a:srgbClr val="FFFFFF"/>
                  </a:solidFill>
                  <a:latin typeface="Source Sans Pro Bold"/>
                  <a:ea typeface="Source Sans Pro Bold"/>
                  <a:cs typeface="Source Sans Pro Bold"/>
                  <a:sym typeface="Source Sans Pro Bold"/>
                </a:rPr>
                <a:t>5 p</a:t>
              </a:r>
            </a:p>
          </p:txBody>
        </p:sp>
        <p:sp>
          <p:nvSpPr>
            <p:cNvPr id="21" name="TextBox 21"/>
            <p:cNvSpPr txBox="1"/>
            <p:nvPr/>
          </p:nvSpPr>
          <p:spPr>
            <a:xfrm>
              <a:off x="328300" y="6527258"/>
              <a:ext cx="4899318" cy="701521"/>
            </a:xfrm>
            <a:prstGeom prst="rect">
              <a:avLst/>
            </a:prstGeom>
          </p:spPr>
          <p:txBody>
            <a:bodyPr lIns="0" tIns="0" rIns="0" bIns="0" rtlCol="0" anchor="t">
              <a:spAutoFit/>
            </a:bodyPr>
            <a:lstStyle/>
            <a:p>
              <a:pPr marL="0" lvl="1" indent="0" algn="ctr">
                <a:lnSpc>
                  <a:spcPts val="4447"/>
                </a:lnSpc>
                <a:spcBef>
                  <a:spcPct val="0"/>
                </a:spcBef>
              </a:pPr>
              <a:endParaRPr/>
            </a:p>
          </p:txBody>
        </p:sp>
        <p:sp>
          <p:nvSpPr>
            <p:cNvPr id="22" name="TextBox 22"/>
            <p:cNvSpPr txBox="1"/>
            <p:nvPr/>
          </p:nvSpPr>
          <p:spPr>
            <a:xfrm>
              <a:off x="1535448" y="1787974"/>
              <a:ext cx="2485023" cy="1128984"/>
            </a:xfrm>
            <a:prstGeom prst="rect">
              <a:avLst/>
            </a:prstGeom>
          </p:spPr>
          <p:txBody>
            <a:bodyPr lIns="0" tIns="0" rIns="0" bIns="0" rtlCol="0" anchor="t">
              <a:spAutoFit/>
            </a:bodyPr>
            <a:lstStyle/>
            <a:p>
              <a:pPr algn="ctr">
                <a:lnSpc>
                  <a:spcPts val="3447"/>
                </a:lnSpc>
              </a:pPr>
              <a:r>
                <a:rPr lang="en-US" sz="2462" b="1">
                  <a:solidFill>
                    <a:srgbClr val="FFFFFF"/>
                  </a:solidFill>
                  <a:latin typeface="Source Sans Pro Bold"/>
                  <a:ea typeface="Source Sans Pro Bold"/>
                  <a:cs typeface="Source Sans Pro Bold"/>
                  <a:sym typeface="Source Sans Pro Bold"/>
                </a:rPr>
                <a:t>Mediu</a:t>
              </a:r>
            </a:p>
            <a:p>
              <a:pPr marL="0" lvl="1" indent="0" algn="ctr">
                <a:lnSpc>
                  <a:spcPts val="3447"/>
                </a:lnSpc>
                <a:spcBef>
                  <a:spcPct val="0"/>
                </a:spcBef>
              </a:pPr>
              <a:r>
                <a:rPr lang="en-US" sz="2462" b="1">
                  <a:solidFill>
                    <a:srgbClr val="FFFFFF"/>
                  </a:solidFill>
                  <a:latin typeface="Source Sans Pro Bold"/>
                  <a:ea typeface="Source Sans Pro Bold"/>
                  <a:cs typeface="Source Sans Pro Bold"/>
                  <a:sym typeface="Source Sans Pro Bold"/>
                </a:rPr>
                <a:t> rural</a:t>
              </a:r>
            </a:p>
          </p:txBody>
        </p:sp>
      </p:grpSp>
      <p:grpSp>
        <p:nvGrpSpPr>
          <p:cNvPr id="23" name="Group 23"/>
          <p:cNvGrpSpPr/>
          <p:nvPr/>
        </p:nvGrpSpPr>
        <p:grpSpPr>
          <a:xfrm>
            <a:off x="4583742" y="2286001"/>
            <a:ext cx="4166939" cy="4166939"/>
            <a:chOff x="0" y="0"/>
            <a:chExt cx="812800" cy="812800"/>
          </a:xfrm>
        </p:grpSpPr>
        <p:sp>
          <p:nvSpPr>
            <p:cNvPr id="24" name="Freeform 24"/>
            <p:cNvSpPr/>
            <p:nvPr/>
          </p:nvSpPr>
          <p:spPr>
            <a:xfrm>
              <a:off x="20009" y="20009"/>
              <a:ext cx="772782" cy="772782"/>
            </a:xfrm>
            <a:custGeom>
              <a:avLst/>
              <a:gdLst/>
              <a:ahLst/>
              <a:cxnLst/>
              <a:rect l="l" t="t" r="r" b="b"/>
              <a:pathLst>
                <a:path w="772782" h="772782">
                  <a:moveTo>
                    <a:pt x="420549" y="14149"/>
                  </a:moveTo>
                  <a:lnTo>
                    <a:pt x="758633" y="352233"/>
                  </a:lnTo>
                  <a:cubicBezTo>
                    <a:pt x="767692" y="361292"/>
                    <a:pt x="772782" y="373579"/>
                    <a:pt x="772782" y="386391"/>
                  </a:cubicBezTo>
                  <a:cubicBezTo>
                    <a:pt x="772782" y="399203"/>
                    <a:pt x="767692" y="411490"/>
                    <a:pt x="758633" y="420549"/>
                  </a:cubicBezTo>
                  <a:lnTo>
                    <a:pt x="420549" y="758633"/>
                  </a:lnTo>
                  <a:cubicBezTo>
                    <a:pt x="411490" y="767692"/>
                    <a:pt x="399203" y="772782"/>
                    <a:pt x="386391" y="772782"/>
                  </a:cubicBezTo>
                  <a:cubicBezTo>
                    <a:pt x="373579" y="772782"/>
                    <a:pt x="361292" y="767692"/>
                    <a:pt x="352233" y="758633"/>
                  </a:cubicBezTo>
                  <a:lnTo>
                    <a:pt x="14149" y="420549"/>
                  </a:lnTo>
                  <a:cubicBezTo>
                    <a:pt x="5090" y="411490"/>
                    <a:pt x="0" y="399203"/>
                    <a:pt x="0" y="386391"/>
                  </a:cubicBezTo>
                  <a:cubicBezTo>
                    <a:pt x="0" y="373579"/>
                    <a:pt x="5090" y="361292"/>
                    <a:pt x="14149" y="352233"/>
                  </a:cubicBezTo>
                  <a:lnTo>
                    <a:pt x="352233" y="14149"/>
                  </a:lnTo>
                  <a:cubicBezTo>
                    <a:pt x="361292" y="5090"/>
                    <a:pt x="373579" y="0"/>
                    <a:pt x="386391" y="0"/>
                  </a:cubicBezTo>
                  <a:cubicBezTo>
                    <a:pt x="399203" y="0"/>
                    <a:pt x="411490" y="5090"/>
                    <a:pt x="420549" y="14149"/>
                  </a:cubicBezTo>
                  <a:close/>
                </a:path>
              </a:pathLst>
            </a:custGeom>
            <a:solidFill>
              <a:srgbClr val="000000">
                <a:alpha val="0"/>
              </a:srgbClr>
            </a:solidFill>
            <a:ln w="95250" cap="rnd">
              <a:solidFill>
                <a:srgbClr val="233E8B"/>
              </a:solidFill>
              <a:prstDash val="solid"/>
              <a:round/>
            </a:ln>
          </p:spPr>
        </p:sp>
        <p:sp>
          <p:nvSpPr>
            <p:cNvPr id="25" name="TextBox 25"/>
            <p:cNvSpPr txBox="1"/>
            <p:nvPr/>
          </p:nvSpPr>
          <p:spPr>
            <a:xfrm>
              <a:off x="139700" y="101600"/>
              <a:ext cx="533400" cy="571500"/>
            </a:xfrm>
            <a:prstGeom prst="rect">
              <a:avLst/>
            </a:prstGeom>
          </p:spPr>
          <p:txBody>
            <a:bodyPr lIns="73363" tIns="73363" rIns="73363" bIns="73363" rtlCol="0" anchor="ctr"/>
            <a:lstStyle/>
            <a:p>
              <a:pPr algn="ctr">
                <a:lnSpc>
                  <a:spcPts val="3079"/>
                </a:lnSpc>
              </a:pPr>
              <a:endParaRPr/>
            </a:p>
          </p:txBody>
        </p:sp>
      </p:grpSp>
      <p:grpSp>
        <p:nvGrpSpPr>
          <p:cNvPr id="26" name="Group 26"/>
          <p:cNvGrpSpPr/>
          <p:nvPr/>
        </p:nvGrpSpPr>
        <p:grpSpPr>
          <a:xfrm>
            <a:off x="5031117" y="2733375"/>
            <a:ext cx="3272190" cy="3272190"/>
            <a:chOff x="0" y="0"/>
            <a:chExt cx="812800" cy="812800"/>
          </a:xfrm>
        </p:grpSpPr>
        <p:sp>
          <p:nvSpPr>
            <p:cNvPr id="27" name="Freeform 27"/>
            <p:cNvSpPr/>
            <p:nvPr/>
          </p:nvSpPr>
          <p:spPr>
            <a:xfrm>
              <a:off x="19475" y="19475"/>
              <a:ext cx="773851" cy="773851"/>
            </a:xfrm>
            <a:custGeom>
              <a:avLst/>
              <a:gdLst/>
              <a:ahLst/>
              <a:cxnLst/>
              <a:rect l="l" t="t" r="r" b="b"/>
              <a:pathLst>
                <a:path w="773851" h="773851">
                  <a:moveTo>
                    <a:pt x="430423" y="24023"/>
                  </a:moveTo>
                  <a:lnTo>
                    <a:pt x="749827" y="343427"/>
                  </a:lnTo>
                  <a:cubicBezTo>
                    <a:pt x="773850" y="367450"/>
                    <a:pt x="773850" y="406400"/>
                    <a:pt x="749827" y="430423"/>
                  </a:cubicBezTo>
                  <a:lnTo>
                    <a:pt x="430423" y="749827"/>
                  </a:lnTo>
                  <a:cubicBezTo>
                    <a:pt x="406400" y="773850"/>
                    <a:pt x="367450" y="773850"/>
                    <a:pt x="343427" y="749827"/>
                  </a:cubicBezTo>
                  <a:lnTo>
                    <a:pt x="24023" y="430423"/>
                  </a:lnTo>
                  <a:cubicBezTo>
                    <a:pt x="0" y="406400"/>
                    <a:pt x="0" y="367450"/>
                    <a:pt x="24023" y="343427"/>
                  </a:cubicBezTo>
                  <a:lnTo>
                    <a:pt x="343427" y="24023"/>
                  </a:lnTo>
                  <a:cubicBezTo>
                    <a:pt x="367450" y="0"/>
                    <a:pt x="406400" y="0"/>
                    <a:pt x="430423" y="24023"/>
                  </a:cubicBezTo>
                  <a:close/>
                </a:path>
              </a:pathLst>
            </a:custGeom>
            <a:solidFill>
              <a:srgbClr val="233E8B"/>
            </a:solidFill>
          </p:spPr>
        </p:sp>
        <p:sp>
          <p:nvSpPr>
            <p:cNvPr id="28" name="TextBox 28"/>
            <p:cNvSpPr txBox="1"/>
            <p:nvPr/>
          </p:nvSpPr>
          <p:spPr>
            <a:xfrm>
              <a:off x="139700" y="101600"/>
              <a:ext cx="533400" cy="571500"/>
            </a:xfrm>
            <a:prstGeom prst="rect">
              <a:avLst/>
            </a:prstGeom>
          </p:spPr>
          <p:txBody>
            <a:bodyPr lIns="73363" tIns="73363" rIns="73363" bIns="73363" rtlCol="0" anchor="ctr"/>
            <a:lstStyle/>
            <a:p>
              <a:pPr algn="ctr">
                <a:lnSpc>
                  <a:spcPts val="3079"/>
                </a:lnSpc>
              </a:pPr>
              <a:endParaRPr/>
            </a:p>
          </p:txBody>
        </p:sp>
      </p:grpSp>
      <p:grpSp>
        <p:nvGrpSpPr>
          <p:cNvPr id="29" name="Group 29"/>
          <p:cNvGrpSpPr/>
          <p:nvPr/>
        </p:nvGrpSpPr>
        <p:grpSpPr>
          <a:xfrm>
            <a:off x="5923405" y="5261759"/>
            <a:ext cx="1487612" cy="1487612"/>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3E8B"/>
            </a:solidFill>
            <a:ln w="95250" cap="sq">
              <a:solidFill>
                <a:srgbClr val="F7F7F7"/>
              </a:solidFill>
              <a:prstDash val="solid"/>
              <a:miter/>
            </a:ln>
          </p:spPr>
        </p:sp>
        <p:sp>
          <p:nvSpPr>
            <p:cNvPr id="31" name="TextBox 31"/>
            <p:cNvSpPr txBox="1"/>
            <p:nvPr/>
          </p:nvSpPr>
          <p:spPr>
            <a:xfrm>
              <a:off x="76200" y="38100"/>
              <a:ext cx="660400" cy="698500"/>
            </a:xfrm>
            <a:prstGeom prst="rect">
              <a:avLst/>
            </a:prstGeom>
          </p:spPr>
          <p:txBody>
            <a:bodyPr lIns="73363" tIns="73363" rIns="73363" bIns="73363" rtlCol="0" anchor="ctr"/>
            <a:lstStyle/>
            <a:p>
              <a:pPr algn="ctr">
                <a:lnSpc>
                  <a:spcPts val="3079"/>
                </a:lnSpc>
              </a:pPr>
              <a:endParaRPr/>
            </a:p>
          </p:txBody>
        </p:sp>
      </p:grpSp>
      <p:sp>
        <p:nvSpPr>
          <p:cNvPr id="32" name="TextBox 32"/>
          <p:cNvSpPr txBox="1"/>
          <p:nvPr/>
        </p:nvSpPr>
        <p:spPr>
          <a:xfrm>
            <a:off x="6373491" y="5689811"/>
            <a:ext cx="587441" cy="574359"/>
          </a:xfrm>
          <a:prstGeom prst="rect">
            <a:avLst/>
          </a:prstGeom>
        </p:spPr>
        <p:txBody>
          <a:bodyPr lIns="0" tIns="0" rIns="0" bIns="0" rtlCol="0" anchor="t">
            <a:spAutoFit/>
          </a:bodyPr>
          <a:lstStyle/>
          <a:p>
            <a:pPr marL="0" lvl="1" indent="0" algn="ctr">
              <a:lnSpc>
                <a:spcPts val="4852"/>
              </a:lnSpc>
              <a:spcBef>
                <a:spcPct val="0"/>
              </a:spcBef>
            </a:pPr>
            <a:r>
              <a:rPr lang="en-US" sz="3465" b="1">
                <a:solidFill>
                  <a:srgbClr val="FFFFFF"/>
                </a:solidFill>
                <a:latin typeface="Source Sans Pro Bold"/>
                <a:ea typeface="Source Sans Pro Bold"/>
                <a:cs typeface="Source Sans Pro Bold"/>
                <a:sym typeface="Source Sans Pro Bold"/>
              </a:rPr>
              <a:t>5 p</a:t>
            </a:r>
          </a:p>
        </p:txBody>
      </p:sp>
      <p:sp>
        <p:nvSpPr>
          <p:cNvPr id="33" name="TextBox 33"/>
          <p:cNvSpPr txBox="1"/>
          <p:nvPr/>
        </p:nvSpPr>
        <p:spPr>
          <a:xfrm>
            <a:off x="4829967" y="7167156"/>
            <a:ext cx="3674489" cy="540428"/>
          </a:xfrm>
          <a:prstGeom prst="rect">
            <a:avLst/>
          </a:prstGeom>
        </p:spPr>
        <p:txBody>
          <a:bodyPr lIns="0" tIns="0" rIns="0" bIns="0" rtlCol="0" anchor="t">
            <a:spAutoFit/>
          </a:bodyPr>
          <a:lstStyle/>
          <a:p>
            <a:pPr marL="0" lvl="1" indent="0" algn="ctr">
              <a:lnSpc>
                <a:spcPts val="4447"/>
              </a:lnSpc>
              <a:spcBef>
                <a:spcPct val="0"/>
              </a:spcBef>
            </a:pPr>
            <a:endParaRPr/>
          </a:p>
        </p:txBody>
      </p:sp>
      <p:sp>
        <p:nvSpPr>
          <p:cNvPr id="34" name="TextBox 34"/>
          <p:cNvSpPr txBox="1"/>
          <p:nvPr/>
        </p:nvSpPr>
        <p:spPr>
          <a:xfrm>
            <a:off x="5735328" y="3615075"/>
            <a:ext cx="1863767" cy="1295430"/>
          </a:xfrm>
          <a:prstGeom prst="rect">
            <a:avLst/>
          </a:prstGeom>
        </p:spPr>
        <p:txBody>
          <a:bodyPr lIns="0" tIns="0" rIns="0" bIns="0" rtlCol="0" anchor="t">
            <a:spAutoFit/>
          </a:bodyPr>
          <a:lstStyle/>
          <a:p>
            <a:pPr marL="0" lvl="1" indent="0" algn="ctr">
              <a:lnSpc>
                <a:spcPts val="3447"/>
              </a:lnSpc>
              <a:spcBef>
                <a:spcPct val="0"/>
              </a:spcBef>
            </a:pPr>
            <a:r>
              <a:rPr lang="en-US" sz="2462" b="1">
                <a:solidFill>
                  <a:srgbClr val="FFFFFF"/>
                </a:solidFill>
                <a:latin typeface="Source Sans Pro Bold"/>
                <a:ea typeface="Source Sans Pro Bold"/>
                <a:cs typeface="Source Sans Pro Bold"/>
                <a:sym typeface="Source Sans Pro Bold"/>
              </a:rPr>
              <a:t>Familii cu mai mult de 2 copii</a:t>
            </a:r>
          </a:p>
        </p:txBody>
      </p:sp>
      <p:grpSp>
        <p:nvGrpSpPr>
          <p:cNvPr id="35" name="Group 35"/>
          <p:cNvGrpSpPr/>
          <p:nvPr/>
        </p:nvGrpSpPr>
        <p:grpSpPr>
          <a:xfrm>
            <a:off x="9031807" y="2286001"/>
            <a:ext cx="4166939" cy="4166939"/>
            <a:chOff x="0" y="0"/>
            <a:chExt cx="812800" cy="812800"/>
          </a:xfrm>
        </p:grpSpPr>
        <p:sp>
          <p:nvSpPr>
            <p:cNvPr id="36" name="Freeform 36"/>
            <p:cNvSpPr/>
            <p:nvPr/>
          </p:nvSpPr>
          <p:spPr>
            <a:xfrm>
              <a:off x="20009" y="20009"/>
              <a:ext cx="772782" cy="772782"/>
            </a:xfrm>
            <a:custGeom>
              <a:avLst/>
              <a:gdLst/>
              <a:ahLst/>
              <a:cxnLst/>
              <a:rect l="l" t="t" r="r" b="b"/>
              <a:pathLst>
                <a:path w="772782" h="772782">
                  <a:moveTo>
                    <a:pt x="420549" y="14149"/>
                  </a:moveTo>
                  <a:lnTo>
                    <a:pt x="758633" y="352233"/>
                  </a:lnTo>
                  <a:cubicBezTo>
                    <a:pt x="767692" y="361292"/>
                    <a:pt x="772782" y="373579"/>
                    <a:pt x="772782" y="386391"/>
                  </a:cubicBezTo>
                  <a:cubicBezTo>
                    <a:pt x="772782" y="399203"/>
                    <a:pt x="767692" y="411490"/>
                    <a:pt x="758633" y="420549"/>
                  </a:cubicBezTo>
                  <a:lnTo>
                    <a:pt x="420549" y="758633"/>
                  </a:lnTo>
                  <a:cubicBezTo>
                    <a:pt x="411490" y="767692"/>
                    <a:pt x="399203" y="772782"/>
                    <a:pt x="386391" y="772782"/>
                  </a:cubicBezTo>
                  <a:cubicBezTo>
                    <a:pt x="373579" y="772782"/>
                    <a:pt x="361292" y="767692"/>
                    <a:pt x="352233" y="758633"/>
                  </a:cubicBezTo>
                  <a:lnTo>
                    <a:pt x="14149" y="420549"/>
                  </a:lnTo>
                  <a:cubicBezTo>
                    <a:pt x="5090" y="411490"/>
                    <a:pt x="0" y="399203"/>
                    <a:pt x="0" y="386391"/>
                  </a:cubicBezTo>
                  <a:cubicBezTo>
                    <a:pt x="0" y="373579"/>
                    <a:pt x="5090" y="361292"/>
                    <a:pt x="14149" y="352233"/>
                  </a:cubicBezTo>
                  <a:lnTo>
                    <a:pt x="352233" y="14149"/>
                  </a:lnTo>
                  <a:cubicBezTo>
                    <a:pt x="361292" y="5090"/>
                    <a:pt x="373579" y="0"/>
                    <a:pt x="386391" y="0"/>
                  </a:cubicBezTo>
                  <a:cubicBezTo>
                    <a:pt x="399203" y="0"/>
                    <a:pt x="411490" y="5090"/>
                    <a:pt x="420549" y="14149"/>
                  </a:cubicBezTo>
                  <a:close/>
                </a:path>
              </a:pathLst>
            </a:custGeom>
            <a:solidFill>
              <a:srgbClr val="000000">
                <a:alpha val="0"/>
              </a:srgbClr>
            </a:solidFill>
            <a:ln w="95250" cap="rnd">
              <a:solidFill>
                <a:srgbClr val="233E8B"/>
              </a:solidFill>
              <a:prstDash val="solid"/>
              <a:round/>
            </a:ln>
          </p:spPr>
        </p:sp>
        <p:sp>
          <p:nvSpPr>
            <p:cNvPr id="37" name="TextBox 37"/>
            <p:cNvSpPr txBox="1"/>
            <p:nvPr/>
          </p:nvSpPr>
          <p:spPr>
            <a:xfrm>
              <a:off x="139700" y="101600"/>
              <a:ext cx="533400" cy="571500"/>
            </a:xfrm>
            <a:prstGeom prst="rect">
              <a:avLst/>
            </a:prstGeom>
          </p:spPr>
          <p:txBody>
            <a:bodyPr lIns="73363" tIns="73363" rIns="73363" bIns="73363" rtlCol="0" anchor="ctr"/>
            <a:lstStyle/>
            <a:p>
              <a:pPr algn="ctr">
                <a:lnSpc>
                  <a:spcPts val="3079"/>
                </a:lnSpc>
              </a:pPr>
              <a:endParaRPr/>
            </a:p>
          </p:txBody>
        </p:sp>
      </p:grpSp>
      <p:grpSp>
        <p:nvGrpSpPr>
          <p:cNvPr id="38" name="Group 38"/>
          <p:cNvGrpSpPr/>
          <p:nvPr/>
        </p:nvGrpSpPr>
        <p:grpSpPr>
          <a:xfrm>
            <a:off x="9479181" y="2733375"/>
            <a:ext cx="3272190" cy="3272190"/>
            <a:chOff x="0" y="0"/>
            <a:chExt cx="812800" cy="812800"/>
          </a:xfrm>
        </p:grpSpPr>
        <p:sp>
          <p:nvSpPr>
            <p:cNvPr id="39" name="Freeform 39"/>
            <p:cNvSpPr/>
            <p:nvPr/>
          </p:nvSpPr>
          <p:spPr>
            <a:xfrm>
              <a:off x="19475" y="19475"/>
              <a:ext cx="773851" cy="773851"/>
            </a:xfrm>
            <a:custGeom>
              <a:avLst/>
              <a:gdLst/>
              <a:ahLst/>
              <a:cxnLst/>
              <a:rect l="l" t="t" r="r" b="b"/>
              <a:pathLst>
                <a:path w="773851" h="773851">
                  <a:moveTo>
                    <a:pt x="430423" y="24023"/>
                  </a:moveTo>
                  <a:lnTo>
                    <a:pt x="749827" y="343427"/>
                  </a:lnTo>
                  <a:cubicBezTo>
                    <a:pt x="773850" y="367450"/>
                    <a:pt x="773850" y="406400"/>
                    <a:pt x="749827" y="430423"/>
                  </a:cubicBezTo>
                  <a:lnTo>
                    <a:pt x="430423" y="749827"/>
                  </a:lnTo>
                  <a:cubicBezTo>
                    <a:pt x="406400" y="773850"/>
                    <a:pt x="367450" y="773850"/>
                    <a:pt x="343427" y="749827"/>
                  </a:cubicBezTo>
                  <a:lnTo>
                    <a:pt x="24023" y="430423"/>
                  </a:lnTo>
                  <a:cubicBezTo>
                    <a:pt x="0" y="406400"/>
                    <a:pt x="0" y="367450"/>
                    <a:pt x="24023" y="343427"/>
                  </a:cubicBezTo>
                  <a:lnTo>
                    <a:pt x="343427" y="24023"/>
                  </a:lnTo>
                  <a:cubicBezTo>
                    <a:pt x="367450" y="0"/>
                    <a:pt x="406400" y="0"/>
                    <a:pt x="430423" y="24023"/>
                  </a:cubicBezTo>
                  <a:close/>
                </a:path>
              </a:pathLst>
            </a:custGeom>
            <a:solidFill>
              <a:srgbClr val="233E8B"/>
            </a:solidFill>
          </p:spPr>
        </p:sp>
        <p:sp>
          <p:nvSpPr>
            <p:cNvPr id="40" name="TextBox 40"/>
            <p:cNvSpPr txBox="1"/>
            <p:nvPr/>
          </p:nvSpPr>
          <p:spPr>
            <a:xfrm>
              <a:off x="139700" y="101600"/>
              <a:ext cx="533400" cy="571500"/>
            </a:xfrm>
            <a:prstGeom prst="rect">
              <a:avLst/>
            </a:prstGeom>
          </p:spPr>
          <p:txBody>
            <a:bodyPr lIns="73363" tIns="73363" rIns="73363" bIns="73363" rtlCol="0" anchor="ctr"/>
            <a:lstStyle/>
            <a:p>
              <a:pPr algn="ctr">
                <a:lnSpc>
                  <a:spcPts val="3079"/>
                </a:lnSpc>
              </a:pPr>
              <a:endParaRPr/>
            </a:p>
          </p:txBody>
        </p:sp>
      </p:grpSp>
      <p:grpSp>
        <p:nvGrpSpPr>
          <p:cNvPr id="41" name="Group 41"/>
          <p:cNvGrpSpPr/>
          <p:nvPr/>
        </p:nvGrpSpPr>
        <p:grpSpPr>
          <a:xfrm>
            <a:off x="10371470" y="5261759"/>
            <a:ext cx="1487612" cy="1487612"/>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3E8B"/>
            </a:solidFill>
            <a:ln w="95250" cap="sq">
              <a:solidFill>
                <a:srgbClr val="F7F7F7"/>
              </a:solidFill>
              <a:prstDash val="solid"/>
              <a:miter/>
            </a:ln>
          </p:spPr>
        </p:sp>
        <p:sp>
          <p:nvSpPr>
            <p:cNvPr id="43" name="TextBox 43"/>
            <p:cNvSpPr txBox="1"/>
            <p:nvPr/>
          </p:nvSpPr>
          <p:spPr>
            <a:xfrm>
              <a:off x="76200" y="38100"/>
              <a:ext cx="660400" cy="698500"/>
            </a:xfrm>
            <a:prstGeom prst="rect">
              <a:avLst/>
            </a:prstGeom>
          </p:spPr>
          <p:txBody>
            <a:bodyPr lIns="73363" tIns="73363" rIns="73363" bIns="73363" rtlCol="0" anchor="ctr"/>
            <a:lstStyle/>
            <a:p>
              <a:pPr algn="ctr">
                <a:lnSpc>
                  <a:spcPts val="3079"/>
                </a:lnSpc>
              </a:pPr>
              <a:endParaRPr/>
            </a:p>
          </p:txBody>
        </p:sp>
      </p:grpSp>
      <p:sp>
        <p:nvSpPr>
          <p:cNvPr id="44" name="TextBox 44"/>
          <p:cNvSpPr txBox="1"/>
          <p:nvPr/>
        </p:nvSpPr>
        <p:spPr>
          <a:xfrm>
            <a:off x="10821555" y="5689811"/>
            <a:ext cx="587441" cy="574359"/>
          </a:xfrm>
          <a:prstGeom prst="rect">
            <a:avLst/>
          </a:prstGeom>
        </p:spPr>
        <p:txBody>
          <a:bodyPr lIns="0" tIns="0" rIns="0" bIns="0" rtlCol="0" anchor="t">
            <a:spAutoFit/>
          </a:bodyPr>
          <a:lstStyle/>
          <a:p>
            <a:pPr marL="0" lvl="1" indent="0" algn="ctr">
              <a:lnSpc>
                <a:spcPts val="4852"/>
              </a:lnSpc>
              <a:spcBef>
                <a:spcPct val="0"/>
              </a:spcBef>
            </a:pPr>
            <a:r>
              <a:rPr lang="en-US" sz="3465" b="1">
                <a:solidFill>
                  <a:srgbClr val="FFFFFF"/>
                </a:solidFill>
                <a:latin typeface="Source Sans Pro Bold"/>
                <a:ea typeface="Source Sans Pro Bold"/>
                <a:cs typeface="Source Sans Pro Bold"/>
                <a:sym typeface="Source Sans Pro Bold"/>
              </a:rPr>
              <a:t>5 p</a:t>
            </a:r>
          </a:p>
        </p:txBody>
      </p:sp>
      <p:sp>
        <p:nvSpPr>
          <p:cNvPr id="45" name="TextBox 45"/>
          <p:cNvSpPr txBox="1"/>
          <p:nvPr/>
        </p:nvSpPr>
        <p:spPr>
          <a:xfrm>
            <a:off x="9278032" y="7167156"/>
            <a:ext cx="3674489" cy="540428"/>
          </a:xfrm>
          <a:prstGeom prst="rect">
            <a:avLst/>
          </a:prstGeom>
        </p:spPr>
        <p:txBody>
          <a:bodyPr lIns="0" tIns="0" rIns="0" bIns="0" rtlCol="0" anchor="t">
            <a:spAutoFit/>
          </a:bodyPr>
          <a:lstStyle/>
          <a:p>
            <a:pPr marL="0" lvl="1" indent="0" algn="ctr">
              <a:lnSpc>
                <a:spcPts val="4447"/>
              </a:lnSpc>
              <a:spcBef>
                <a:spcPct val="0"/>
              </a:spcBef>
            </a:pPr>
            <a:endParaRPr/>
          </a:p>
        </p:txBody>
      </p:sp>
      <p:sp>
        <p:nvSpPr>
          <p:cNvPr id="46" name="TextBox 46"/>
          <p:cNvSpPr txBox="1"/>
          <p:nvPr/>
        </p:nvSpPr>
        <p:spPr>
          <a:xfrm>
            <a:off x="9831287" y="3670049"/>
            <a:ext cx="2567979" cy="1180778"/>
          </a:xfrm>
          <a:prstGeom prst="rect">
            <a:avLst/>
          </a:prstGeom>
        </p:spPr>
        <p:txBody>
          <a:bodyPr lIns="0" tIns="0" rIns="0" bIns="0" rtlCol="0" anchor="t">
            <a:spAutoFit/>
          </a:bodyPr>
          <a:lstStyle/>
          <a:p>
            <a:pPr algn="ctr">
              <a:lnSpc>
                <a:spcPts val="3167"/>
              </a:lnSpc>
            </a:pPr>
            <a:r>
              <a:rPr lang="en-US" sz="2262" b="1">
                <a:solidFill>
                  <a:srgbClr val="FFFFFF"/>
                </a:solidFill>
                <a:latin typeface="Source Sans Pro Bold"/>
                <a:ea typeface="Source Sans Pro Bold"/>
                <a:cs typeface="Source Sans Pro Bold"/>
                <a:sym typeface="Source Sans Pro Bold"/>
              </a:rPr>
              <a:t>Venituri reduse/</a:t>
            </a:r>
          </a:p>
          <a:p>
            <a:pPr algn="ctr">
              <a:lnSpc>
                <a:spcPts val="3167"/>
              </a:lnSpc>
            </a:pPr>
            <a:r>
              <a:rPr lang="en-US" sz="2262" b="1">
                <a:solidFill>
                  <a:srgbClr val="FFFFFF"/>
                </a:solidFill>
                <a:latin typeface="Source Sans Pro Bold"/>
                <a:ea typeface="Source Sans Pro Bold"/>
                <a:cs typeface="Source Sans Pro Bold"/>
                <a:sym typeface="Source Sans Pro Bold"/>
              </a:rPr>
              <a:t>bursă socială/</a:t>
            </a:r>
          </a:p>
          <a:p>
            <a:pPr marL="0" lvl="1" indent="0" algn="ctr">
              <a:lnSpc>
                <a:spcPts val="3167"/>
              </a:lnSpc>
              <a:spcBef>
                <a:spcPct val="0"/>
              </a:spcBef>
            </a:pPr>
            <a:r>
              <a:rPr lang="en-US" sz="2262" b="1">
                <a:solidFill>
                  <a:srgbClr val="FFFFFF"/>
                </a:solidFill>
                <a:latin typeface="Source Sans Pro Bold"/>
                <a:ea typeface="Source Sans Pro Bold"/>
                <a:cs typeface="Source Sans Pro Bold"/>
                <a:sym typeface="Source Sans Pro Bold"/>
              </a:rPr>
              <a:t>părinți migranți</a:t>
            </a:r>
          </a:p>
        </p:txBody>
      </p:sp>
      <p:grpSp>
        <p:nvGrpSpPr>
          <p:cNvPr id="47" name="Group 47"/>
          <p:cNvGrpSpPr/>
          <p:nvPr/>
        </p:nvGrpSpPr>
        <p:grpSpPr>
          <a:xfrm>
            <a:off x="13479871" y="2140036"/>
            <a:ext cx="4166939" cy="4166939"/>
            <a:chOff x="0" y="0"/>
            <a:chExt cx="812800" cy="812800"/>
          </a:xfrm>
        </p:grpSpPr>
        <p:sp>
          <p:nvSpPr>
            <p:cNvPr id="48" name="Freeform 48"/>
            <p:cNvSpPr/>
            <p:nvPr/>
          </p:nvSpPr>
          <p:spPr>
            <a:xfrm>
              <a:off x="20009" y="20009"/>
              <a:ext cx="772782" cy="772782"/>
            </a:xfrm>
            <a:custGeom>
              <a:avLst/>
              <a:gdLst/>
              <a:ahLst/>
              <a:cxnLst/>
              <a:rect l="l" t="t" r="r" b="b"/>
              <a:pathLst>
                <a:path w="772782" h="772782">
                  <a:moveTo>
                    <a:pt x="420549" y="14149"/>
                  </a:moveTo>
                  <a:lnTo>
                    <a:pt x="758633" y="352233"/>
                  </a:lnTo>
                  <a:cubicBezTo>
                    <a:pt x="767692" y="361292"/>
                    <a:pt x="772782" y="373579"/>
                    <a:pt x="772782" y="386391"/>
                  </a:cubicBezTo>
                  <a:cubicBezTo>
                    <a:pt x="772782" y="399203"/>
                    <a:pt x="767692" y="411490"/>
                    <a:pt x="758633" y="420549"/>
                  </a:cubicBezTo>
                  <a:lnTo>
                    <a:pt x="420549" y="758633"/>
                  </a:lnTo>
                  <a:cubicBezTo>
                    <a:pt x="411490" y="767692"/>
                    <a:pt x="399203" y="772782"/>
                    <a:pt x="386391" y="772782"/>
                  </a:cubicBezTo>
                  <a:cubicBezTo>
                    <a:pt x="373579" y="772782"/>
                    <a:pt x="361292" y="767692"/>
                    <a:pt x="352233" y="758633"/>
                  </a:cubicBezTo>
                  <a:lnTo>
                    <a:pt x="14149" y="420549"/>
                  </a:lnTo>
                  <a:cubicBezTo>
                    <a:pt x="5090" y="411490"/>
                    <a:pt x="0" y="399203"/>
                    <a:pt x="0" y="386391"/>
                  </a:cubicBezTo>
                  <a:cubicBezTo>
                    <a:pt x="0" y="373579"/>
                    <a:pt x="5090" y="361292"/>
                    <a:pt x="14149" y="352233"/>
                  </a:cubicBezTo>
                  <a:lnTo>
                    <a:pt x="352233" y="14149"/>
                  </a:lnTo>
                  <a:cubicBezTo>
                    <a:pt x="361292" y="5090"/>
                    <a:pt x="373579" y="0"/>
                    <a:pt x="386391" y="0"/>
                  </a:cubicBezTo>
                  <a:cubicBezTo>
                    <a:pt x="399203" y="0"/>
                    <a:pt x="411490" y="5090"/>
                    <a:pt x="420549" y="14149"/>
                  </a:cubicBezTo>
                  <a:close/>
                </a:path>
              </a:pathLst>
            </a:custGeom>
            <a:solidFill>
              <a:srgbClr val="000000">
                <a:alpha val="0"/>
              </a:srgbClr>
            </a:solidFill>
            <a:ln w="95250" cap="rnd">
              <a:solidFill>
                <a:srgbClr val="233E8B"/>
              </a:solidFill>
              <a:prstDash val="solid"/>
              <a:round/>
            </a:ln>
          </p:spPr>
        </p:sp>
        <p:sp>
          <p:nvSpPr>
            <p:cNvPr id="49" name="TextBox 49"/>
            <p:cNvSpPr txBox="1"/>
            <p:nvPr/>
          </p:nvSpPr>
          <p:spPr>
            <a:xfrm>
              <a:off x="139700" y="101600"/>
              <a:ext cx="533400" cy="571500"/>
            </a:xfrm>
            <a:prstGeom prst="rect">
              <a:avLst/>
            </a:prstGeom>
          </p:spPr>
          <p:txBody>
            <a:bodyPr lIns="73363" tIns="73363" rIns="73363" bIns="73363" rtlCol="0" anchor="ctr"/>
            <a:lstStyle/>
            <a:p>
              <a:pPr algn="ctr">
                <a:lnSpc>
                  <a:spcPts val="3079"/>
                </a:lnSpc>
              </a:pPr>
              <a:endParaRPr/>
            </a:p>
          </p:txBody>
        </p:sp>
      </p:grpSp>
      <p:grpSp>
        <p:nvGrpSpPr>
          <p:cNvPr id="50" name="Group 50"/>
          <p:cNvGrpSpPr/>
          <p:nvPr/>
        </p:nvGrpSpPr>
        <p:grpSpPr>
          <a:xfrm>
            <a:off x="13927246" y="2587410"/>
            <a:ext cx="3272190" cy="3272190"/>
            <a:chOff x="0" y="0"/>
            <a:chExt cx="812800" cy="812800"/>
          </a:xfrm>
        </p:grpSpPr>
        <p:sp>
          <p:nvSpPr>
            <p:cNvPr id="51" name="Freeform 51"/>
            <p:cNvSpPr/>
            <p:nvPr/>
          </p:nvSpPr>
          <p:spPr>
            <a:xfrm>
              <a:off x="19475" y="19475"/>
              <a:ext cx="773851" cy="773851"/>
            </a:xfrm>
            <a:custGeom>
              <a:avLst/>
              <a:gdLst/>
              <a:ahLst/>
              <a:cxnLst/>
              <a:rect l="l" t="t" r="r" b="b"/>
              <a:pathLst>
                <a:path w="773851" h="773851">
                  <a:moveTo>
                    <a:pt x="430423" y="24023"/>
                  </a:moveTo>
                  <a:lnTo>
                    <a:pt x="749827" y="343427"/>
                  </a:lnTo>
                  <a:cubicBezTo>
                    <a:pt x="773850" y="367450"/>
                    <a:pt x="773850" y="406400"/>
                    <a:pt x="749827" y="430423"/>
                  </a:cubicBezTo>
                  <a:lnTo>
                    <a:pt x="430423" y="749827"/>
                  </a:lnTo>
                  <a:cubicBezTo>
                    <a:pt x="406400" y="773850"/>
                    <a:pt x="367450" y="773850"/>
                    <a:pt x="343427" y="749827"/>
                  </a:cubicBezTo>
                  <a:lnTo>
                    <a:pt x="24023" y="430423"/>
                  </a:lnTo>
                  <a:cubicBezTo>
                    <a:pt x="0" y="406400"/>
                    <a:pt x="0" y="367450"/>
                    <a:pt x="24023" y="343427"/>
                  </a:cubicBezTo>
                  <a:lnTo>
                    <a:pt x="343427" y="24023"/>
                  </a:lnTo>
                  <a:cubicBezTo>
                    <a:pt x="367450" y="0"/>
                    <a:pt x="406400" y="0"/>
                    <a:pt x="430423" y="24023"/>
                  </a:cubicBezTo>
                  <a:close/>
                </a:path>
              </a:pathLst>
            </a:custGeom>
            <a:solidFill>
              <a:srgbClr val="233E8B"/>
            </a:solidFill>
          </p:spPr>
        </p:sp>
        <p:sp>
          <p:nvSpPr>
            <p:cNvPr id="52" name="TextBox 52"/>
            <p:cNvSpPr txBox="1"/>
            <p:nvPr/>
          </p:nvSpPr>
          <p:spPr>
            <a:xfrm>
              <a:off x="139700" y="101600"/>
              <a:ext cx="533400" cy="571500"/>
            </a:xfrm>
            <a:prstGeom prst="rect">
              <a:avLst/>
            </a:prstGeom>
          </p:spPr>
          <p:txBody>
            <a:bodyPr lIns="73363" tIns="73363" rIns="73363" bIns="73363" rtlCol="0" anchor="ctr"/>
            <a:lstStyle/>
            <a:p>
              <a:pPr algn="ctr">
                <a:lnSpc>
                  <a:spcPts val="3079"/>
                </a:lnSpc>
              </a:pPr>
              <a:endParaRPr/>
            </a:p>
          </p:txBody>
        </p:sp>
      </p:grpSp>
      <p:grpSp>
        <p:nvGrpSpPr>
          <p:cNvPr id="53" name="Group 53"/>
          <p:cNvGrpSpPr/>
          <p:nvPr/>
        </p:nvGrpSpPr>
        <p:grpSpPr>
          <a:xfrm>
            <a:off x="14819535" y="5115794"/>
            <a:ext cx="1487612" cy="1487612"/>
            <a:chOff x="0" y="0"/>
            <a:chExt cx="812800" cy="812800"/>
          </a:xfrm>
        </p:grpSpPr>
        <p:sp>
          <p:nvSpPr>
            <p:cNvPr id="54" name="Freeform 5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3E8B"/>
            </a:solidFill>
            <a:ln w="95250" cap="sq">
              <a:solidFill>
                <a:srgbClr val="F7F7F7"/>
              </a:solidFill>
              <a:prstDash val="solid"/>
              <a:miter/>
            </a:ln>
          </p:spPr>
        </p:sp>
        <p:sp>
          <p:nvSpPr>
            <p:cNvPr id="55" name="TextBox 55"/>
            <p:cNvSpPr txBox="1"/>
            <p:nvPr/>
          </p:nvSpPr>
          <p:spPr>
            <a:xfrm>
              <a:off x="76200" y="38100"/>
              <a:ext cx="660400" cy="698500"/>
            </a:xfrm>
            <a:prstGeom prst="rect">
              <a:avLst/>
            </a:prstGeom>
          </p:spPr>
          <p:txBody>
            <a:bodyPr lIns="73363" tIns="73363" rIns="73363" bIns="73363" rtlCol="0" anchor="ctr"/>
            <a:lstStyle/>
            <a:p>
              <a:pPr algn="ctr">
                <a:lnSpc>
                  <a:spcPts val="3079"/>
                </a:lnSpc>
              </a:pPr>
              <a:endParaRPr/>
            </a:p>
          </p:txBody>
        </p:sp>
      </p:grpSp>
      <p:sp>
        <p:nvSpPr>
          <p:cNvPr id="56" name="TextBox 56"/>
          <p:cNvSpPr txBox="1"/>
          <p:nvPr/>
        </p:nvSpPr>
        <p:spPr>
          <a:xfrm>
            <a:off x="15269620" y="5543846"/>
            <a:ext cx="587441" cy="574359"/>
          </a:xfrm>
          <a:prstGeom prst="rect">
            <a:avLst/>
          </a:prstGeom>
        </p:spPr>
        <p:txBody>
          <a:bodyPr lIns="0" tIns="0" rIns="0" bIns="0" rtlCol="0" anchor="t">
            <a:spAutoFit/>
          </a:bodyPr>
          <a:lstStyle/>
          <a:p>
            <a:pPr marL="0" lvl="1" indent="0" algn="ctr">
              <a:lnSpc>
                <a:spcPts val="4852"/>
              </a:lnSpc>
              <a:spcBef>
                <a:spcPct val="0"/>
              </a:spcBef>
            </a:pPr>
            <a:r>
              <a:rPr lang="en-US" sz="3465" b="1">
                <a:solidFill>
                  <a:srgbClr val="FFFFFF"/>
                </a:solidFill>
                <a:latin typeface="Source Sans Pro Bold"/>
                <a:ea typeface="Source Sans Pro Bold"/>
                <a:cs typeface="Source Sans Pro Bold"/>
                <a:sym typeface="Source Sans Pro Bold"/>
              </a:rPr>
              <a:t>5 p</a:t>
            </a:r>
          </a:p>
        </p:txBody>
      </p:sp>
      <p:sp>
        <p:nvSpPr>
          <p:cNvPr id="57" name="TextBox 57"/>
          <p:cNvSpPr txBox="1"/>
          <p:nvPr/>
        </p:nvSpPr>
        <p:spPr>
          <a:xfrm>
            <a:off x="13726096" y="7021192"/>
            <a:ext cx="3674489" cy="540428"/>
          </a:xfrm>
          <a:prstGeom prst="rect">
            <a:avLst/>
          </a:prstGeom>
        </p:spPr>
        <p:txBody>
          <a:bodyPr lIns="0" tIns="0" rIns="0" bIns="0" rtlCol="0" anchor="t">
            <a:spAutoFit/>
          </a:bodyPr>
          <a:lstStyle/>
          <a:p>
            <a:pPr marL="0" lvl="1" indent="0" algn="ctr">
              <a:lnSpc>
                <a:spcPts val="4447"/>
              </a:lnSpc>
              <a:spcBef>
                <a:spcPct val="0"/>
              </a:spcBef>
            </a:pPr>
            <a:endParaRPr/>
          </a:p>
        </p:txBody>
      </p:sp>
      <p:sp>
        <p:nvSpPr>
          <p:cNvPr id="58" name="TextBox 58"/>
          <p:cNvSpPr txBox="1"/>
          <p:nvPr/>
        </p:nvSpPr>
        <p:spPr>
          <a:xfrm>
            <a:off x="14702710" y="3660524"/>
            <a:ext cx="1863767" cy="858644"/>
          </a:xfrm>
          <a:prstGeom prst="rect">
            <a:avLst/>
          </a:prstGeom>
        </p:spPr>
        <p:txBody>
          <a:bodyPr lIns="0" tIns="0" rIns="0" bIns="0" rtlCol="0" anchor="t">
            <a:spAutoFit/>
          </a:bodyPr>
          <a:lstStyle/>
          <a:p>
            <a:pPr algn="ctr">
              <a:lnSpc>
                <a:spcPts val="3447"/>
              </a:lnSpc>
            </a:pPr>
            <a:r>
              <a:rPr lang="en-US" sz="2462" b="1">
                <a:solidFill>
                  <a:srgbClr val="FFFFFF"/>
                </a:solidFill>
                <a:latin typeface="Source Sans Pro Bold"/>
                <a:ea typeface="Source Sans Pro Bold"/>
                <a:cs typeface="Source Sans Pro Bold"/>
                <a:sym typeface="Source Sans Pro Bold"/>
              </a:rPr>
              <a:t>Boli cronice/</a:t>
            </a:r>
          </a:p>
          <a:p>
            <a:pPr marL="0" lvl="1" indent="0" algn="ctr">
              <a:lnSpc>
                <a:spcPts val="3447"/>
              </a:lnSpc>
              <a:spcBef>
                <a:spcPct val="0"/>
              </a:spcBef>
            </a:pPr>
            <a:r>
              <a:rPr lang="en-US" sz="2462" b="1">
                <a:solidFill>
                  <a:srgbClr val="FFFFFF"/>
                </a:solidFill>
                <a:latin typeface="Source Sans Pro Bold"/>
                <a:ea typeface="Source Sans Pro Bold"/>
                <a:cs typeface="Source Sans Pro Bold"/>
                <a:sym typeface="Source Sans Pro Bold"/>
              </a:rPr>
              <a:t>altele</a:t>
            </a:r>
          </a:p>
        </p:txBody>
      </p:sp>
      <p:sp>
        <p:nvSpPr>
          <p:cNvPr id="59" name="TextBox 59"/>
          <p:cNvSpPr txBox="1"/>
          <p:nvPr/>
        </p:nvSpPr>
        <p:spPr>
          <a:xfrm>
            <a:off x="2582154" y="8702017"/>
            <a:ext cx="12981187" cy="714376"/>
          </a:xfrm>
          <a:prstGeom prst="rect">
            <a:avLst/>
          </a:prstGeom>
        </p:spPr>
        <p:txBody>
          <a:bodyPr lIns="0" tIns="0" rIns="0" bIns="0" rtlCol="0" anchor="t">
            <a:spAutoFit/>
          </a:bodyPr>
          <a:lstStyle/>
          <a:p>
            <a:pPr marL="0" lvl="1" indent="0" algn="ctr">
              <a:lnSpc>
                <a:spcPts val="5999"/>
              </a:lnSpc>
              <a:spcBef>
                <a:spcPct val="0"/>
              </a:spcBef>
            </a:pPr>
            <a:r>
              <a:rPr lang="en-US" sz="3999" b="1">
                <a:solidFill>
                  <a:srgbClr val="0F225B"/>
                </a:solidFill>
                <a:latin typeface="Oswald Bold"/>
                <a:ea typeface="Oswald Bold"/>
                <a:cs typeface="Oswald Bold"/>
                <a:sym typeface="Oswald Bold"/>
              </a:rPr>
              <a:t>5 P - EGALITATE DE GEN (FETE ÎN STEM)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572222" y="2177165"/>
            <a:ext cx="2619164" cy="4007488"/>
            <a:chOff x="0" y="0"/>
            <a:chExt cx="3492219" cy="5343317"/>
          </a:xfrm>
        </p:grpSpPr>
        <p:grpSp>
          <p:nvGrpSpPr>
            <p:cNvPr id="4" name="Group 4"/>
            <p:cNvGrpSpPr/>
            <p:nvPr/>
          </p:nvGrpSpPr>
          <p:grpSpPr>
            <a:xfrm>
              <a:off x="382159" y="1087381"/>
              <a:ext cx="2727901" cy="3346129"/>
              <a:chOff x="0" y="0"/>
              <a:chExt cx="635000" cy="778911"/>
            </a:xfrm>
          </p:grpSpPr>
          <p:sp>
            <p:nvSpPr>
              <p:cNvPr id="5" name="Freeform 5"/>
              <p:cNvSpPr/>
              <p:nvPr/>
            </p:nvSpPr>
            <p:spPr>
              <a:xfrm>
                <a:off x="0" y="0"/>
                <a:ext cx="635000" cy="773599"/>
              </a:xfrm>
              <a:custGeom>
                <a:avLst/>
                <a:gdLst/>
                <a:ahLst/>
                <a:cxnLst/>
                <a:rect l="l" t="t" r="r" b="b"/>
                <a:pathLst>
                  <a:path w="635000" h="773599">
                    <a:moveTo>
                      <a:pt x="635000" y="44345"/>
                    </a:moveTo>
                    <a:lnTo>
                      <a:pt x="635000" y="620266"/>
                    </a:lnTo>
                    <a:cubicBezTo>
                      <a:pt x="635000" y="646872"/>
                      <a:pt x="618310" y="670619"/>
                      <a:pt x="593277" y="679631"/>
                    </a:cubicBezTo>
                    <a:lnTo>
                      <a:pt x="359223" y="763891"/>
                    </a:lnTo>
                    <a:cubicBezTo>
                      <a:pt x="332255" y="773599"/>
                      <a:pt x="302745" y="773599"/>
                      <a:pt x="275777" y="763891"/>
                    </a:cubicBezTo>
                    <a:lnTo>
                      <a:pt x="41723" y="679631"/>
                    </a:lnTo>
                    <a:cubicBezTo>
                      <a:pt x="16690" y="670619"/>
                      <a:pt x="0" y="646872"/>
                      <a:pt x="0" y="620266"/>
                    </a:cubicBezTo>
                    <a:lnTo>
                      <a:pt x="0" y="44345"/>
                    </a:lnTo>
                    <a:cubicBezTo>
                      <a:pt x="0" y="32584"/>
                      <a:pt x="4672" y="21304"/>
                      <a:pt x="12988" y="12988"/>
                    </a:cubicBezTo>
                    <a:cubicBezTo>
                      <a:pt x="21304" y="4672"/>
                      <a:pt x="32584" y="0"/>
                      <a:pt x="44345" y="0"/>
                    </a:cubicBezTo>
                    <a:lnTo>
                      <a:pt x="590655" y="0"/>
                    </a:lnTo>
                    <a:cubicBezTo>
                      <a:pt x="602416" y="0"/>
                      <a:pt x="613696" y="4672"/>
                      <a:pt x="622012" y="12988"/>
                    </a:cubicBezTo>
                    <a:cubicBezTo>
                      <a:pt x="630328" y="21304"/>
                      <a:pt x="635000" y="32584"/>
                      <a:pt x="635000" y="44345"/>
                    </a:cubicBezTo>
                    <a:close/>
                  </a:path>
                </a:pathLst>
              </a:custGeom>
              <a:solidFill>
                <a:srgbClr val="FFFFFF"/>
              </a:solidFill>
              <a:ln w="38100" cap="sq">
                <a:solidFill>
                  <a:srgbClr val="A12568"/>
                </a:solidFill>
                <a:prstDash val="solid"/>
                <a:miter/>
              </a:ln>
            </p:spPr>
          </p:sp>
          <p:sp>
            <p:nvSpPr>
              <p:cNvPr id="6" name="TextBox 6"/>
              <p:cNvSpPr txBox="1"/>
              <p:nvPr/>
            </p:nvSpPr>
            <p:spPr>
              <a:xfrm>
                <a:off x="0" y="-38100"/>
                <a:ext cx="635000" cy="702711"/>
              </a:xfrm>
              <a:prstGeom prst="rect">
                <a:avLst/>
              </a:prstGeom>
            </p:spPr>
            <p:txBody>
              <a:bodyPr lIns="34578" tIns="34578" rIns="34578" bIns="34578" rtlCol="0" anchor="ctr"/>
              <a:lstStyle/>
              <a:p>
                <a:pPr algn="ctr">
                  <a:lnSpc>
                    <a:spcPts val="3079"/>
                  </a:lnSpc>
                </a:pPr>
                <a:endParaRPr/>
              </a:p>
            </p:txBody>
          </p:sp>
        </p:grpSp>
        <p:grpSp>
          <p:nvGrpSpPr>
            <p:cNvPr id="7" name="Group 7"/>
            <p:cNvGrpSpPr/>
            <p:nvPr/>
          </p:nvGrpSpPr>
          <p:grpSpPr>
            <a:xfrm rot="5400000">
              <a:off x="1090984" y="2942082"/>
              <a:ext cx="1310251" cy="3492219"/>
              <a:chOff x="0" y="0"/>
              <a:chExt cx="406400" cy="1083180"/>
            </a:xfrm>
          </p:grpSpPr>
          <p:sp>
            <p:nvSpPr>
              <p:cNvPr id="8" name="Freeform 8"/>
              <p:cNvSpPr/>
              <p:nvPr/>
            </p:nvSpPr>
            <p:spPr>
              <a:xfrm>
                <a:off x="27579" y="0"/>
                <a:ext cx="342725" cy="1083180"/>
              </a:xfrm>
              <a:custGeom>
                <a:avLst/>
                <a:gdLst/>
                <a:ahLst/>
                <a:cxnLst/>
                <a:rect l="l" t="t" r="r" b="b"/>
                <a:pathLst>
                  <a:path w="342725" h="1083180">
                    <a:moveTo>
                      <a:pt x="74021" y="0"/>
                    </a:moveTo>
                    <a:lnTo>
                      <a:pt x="74021" y="0"/>
                    </a:lnTo>
                    <a:cubicBezTo>
                      <a:pt x="135136" y="0"/>
                      <a:pt x="189843" y="37905"/>
                      <a:pt x="211311" y="95125"/>
                    </a:cubicBezTo>
                    <a:lnTo>
                      <a:pt x="277221" y="270795"/>
                    </a:lnTo>
                    <a:cubicBezTo>
                      <a:pt x="342725" y="445383"/>
                      <a:pt x="342725" y="637797"/>
                      <a:pt x="277221" y="812385"/>
                    </a:cubicBezTo>
                    <a:lnTo>
                      <a:pt x="211311" y="988055"/>
                    </a:lnTo>
                    <a:cubicBezTo>
                      <a:pt x="189843" y="1045275"/>
                      <a:pt x="135136" y="1083180"/>
                      <a:pt x="74021" y="1083180"/>
                    </a:cubicBezTo>
                    <a:lnTo>
                      <a:pt x="74021" y="1083180"/>
                    </a:lnTo>
                    <a:cubicBezTo>
                      <a:pt x="50930" y="1083180"/>
                      <a:pt x="29308" y="1071856"/>
                      <a:pt x="16157" y="1052876"/>
                    </a:cubicBezTo>
                    <a:cubicBezTo>
                      <a:pt x="3006" y="1033896"/>
                      <a:pt x="0" y="1009674"/>
                      <a:pt x="8111" y="988055"/>
                    </a:cubicBezTo>
                    <a:lnTo>
                      <a:pt x="74021" y="812385"/>
                    </a:lnTo>
                    <a:cubicBezTo>
                      <a:pt x="139525" y="637797"/>
                      <a:pt x="139525" y="445383"/>
                      <a:pt x="74021" y="270795"/>
                    </a:cubicBezTo>
                    <a:lnTo>
                      <a:pt x="8111" y="95125"/>
                    </a:lnTo>
                    <a:cubicBezTo>
                      <a:pt x="0" y="73506"/>
                      <a:pt x="3006" y="49284"/>
                      <a:pt x="16157" y="30304"/>
                    </a:cubicBezTo>
                    <a:cubicBezTo>
                      <a:pt x="29308" y="11324"/>
                      <a:pt x="50930" y="0"/>
                      <a:pt x="74021" y="0"/>
                    </a:cubicBezTo>
                    <a:close/>
                  </a:path>
                </a:pathLst>
              </a:custGeom>
              <a:solidFill>
                <a:srgbClr val="A12568"/>
              </a:solidFill>
            </p:spPr>
          </p:sp>
          <p:sp>
            <p:nvSpPr>
              <p:cNvPr id="9" name="TextBox 9"/>
              <p:cNvSpPr txBox="1"/>
              <p:nvPr/>
            </p:nvSpPr>
            <p:spPr>
              <a:xfrm>
                <a:off x="177800" y="-38100"/>
                <a:ext cx="152400" cy="1121280"/>
              </a:xfrm>
              <a:prstGeom prst="rect">
                <a:avLst/>
              </a:prstGeom>
            </p:spPr>
            <p:txBody>
              <a:bodyPr lIns="34578" tIns="34578" rIns="34578" bIns="34578" rtlCol="0" anchor="ctr"/>
              <a:lstStyle/>
              <a:p>
                <a:pPr algn="ctr">
                  <a:lnSpc>
                    <a:spcPts val="3079"/>
                  </a:lnSpc>
                </a:pPr>
                <a:endParaRPr/>
              </a:p>
            </p:txBody>
          </p:sp>
        </p:grpSp>
        <p:grpSp>
          <p:nvGrpSpPr>
            <p:cNvPr id="10" name="Group 10"/>
            <p:cNvGrpSpPr/>
            <p:nvPr/>
          </p:nvGrpSpPr>
          <p:grpSpPr>
            <a:xfrm>
              <a:off x="847458" y="957094"/>
              <a:ext cx="1797304" cy="260574"/>
              <a:chOff x="0" y="0"/>
              <a:chExt cx="557469" cy="80822"/>
            </a:xfrm>
          </p:grpSpPr>
          <p:sp>
            <p:nvSpPr>
              <p:cNvPr id="11" name="Freeform 11"/>
              <p:cNvSpPr/>
              <p:nvPr/>
            </p:nvSpPr>
            <p:spPr>
              <a:xfrm>
                <a:off x="0" y="0"/>
                <a:ext cx="557469" cy="80822"/>
              </a:xfrm>
              <a:custGeom>
                <a:avLst/>
                <a:gdLst/>
                <a:ahLst/>
                <a:cxnLst/>
                <a:rect l="l" t="t" r="r" b="b"/>
                <a:pathLst>
                  <a:path w="557469" h="80822">
                    <a:moveTo>
                      <a:pt x="40411" y="0"/>
                    </a:moveTo>
                    <a:lnTo>
                      <a:pt x="517058" y="0"/>
                    </a:lnTo>
                    <a:cubicBezTo>
                      <a:pt x="539376" y="0"/>
                      <a:pt x="557469" y="18093"/>
                      <a:pt x="557469" y="40411"/>
                    </a:cubicBezTo>
                    <a:lnTo>
                      <a:pt x="557469" y="40411"/>
                    </a:lnTo>
                    <a:cubicBezTo>
                      <a:pt x="557469" y="51129"/>
                      <a:pt x="553211" y="61407"/>
                      <a:pt x="545633" y="68986"/>
                    </a:cubicBezTo>
                    <a:cubicBezTo>
                      <a:pt x="538054" y="76564"/>
                      <a:pt x="527775" y="80822"/>
                      <a:pt x="517058" y="80822"/>
                    </a:cubicBezTo>
                    <a:lnTo>
                      <a:pt x="40411" y="80822"/>
                    </a:lnTo>
                    <a:cubicBezTo>
                      <a:pt x="29693" y="80822"/>
                      <a:pt x="19415" y="76564"/>
                      <a:pt x="11836" y="68986"/>
                    </a:cubicBezTo>
                    <a:cubicBezTo>
                      <a:pt x="4258" y="61407"/>
                      <a:pt x="0" y="51129"/>
                      <a:pt x="0" y="40411"/>
                    </a:cubicBezTo>
                    <a:lnTo>
                      <a:pt x="0" y="40411"/>
                    </a:lnTo>
                    <a:cubicBezTo>
                      <a:pt x="0" y="29693"/>
                      <a:pt x="4258" y="19415"/>
                      <a:pt x="11836" y="11836"/>
                    </a:cubicBezTo>
                    <a:cubicBezTo>
                      <a:pt x="19415" y="4258"/>
                      <a:pt x="29693" y="0"/>
                      <a:pt x="40411" y="0"/>
                    </a:cubicBezTo>
                    <a:close/>
                  </a:path>
                </a:pathLst>
              </a:custGeom>
              <a:solidFill>
                <a:srgbClr val="A12568"/>
              </a:solidFill>
            </p:spPr>
          </p:sp>
          <p:sp>
            <p:nvSpPr>
              <p:cNvPr id="12" name="TextBox 12"/>
              <p:cNvSpPr txBox="1"/>
              <p:nvPr/>
            </p:nvSpPr>
            <p:spPr>
              <a:xfrm>
                <a:off x="0" y="-38100"/>
                <a:ext cx="557469" cy="118922"/>
              </a:xfrm>
              <a:prstGeom prst="rect">
                <a:avLst/>
              </a:prstGeom>
            </p:spPr>
            <p:txBody>
              <a:bodyPr lIns="34578" tIns="34578" rIns="34578" bIns="34578" rtlCol="0" anchor="ctr"/>
              <a:lstStyle/>
              <a:p>
                <a:pPr algn="ctr">
                  <a:lnSpc>
                    <a:spcPts val="3079"/>
                  </a:lnSpc>
                </a:pPr>
                <a:endParaRPr/>
              </a:p>
            </p:txBody>
          </p:sp>
        </p:grpSp>
        <p:grpSp>
          <p:nvGrpSpPr>
            <p:cNvPr id="13" name="Group 13"/>
            <p:cNvGrpSpPr>
              <a:grpSpLocks noChangeAspect="1"/>
            </p:cNvGrpSpPr>
            <p:nvPr/>
          </p:nvGrpSpPr>
          <p:grpSpPr>
            <a:xfrm>
              <a:off x="1202419" y="0"/>
              <a:ext cx="1087381" cy="1087381"/>
              <a:chOff x="0" y="0"/>
              <a:chExt cx="495300" cy="495300"/>
            </a:xfrm>
          </p:grpSpPr>
          <p:sp>
            <p:nvSpPr>
              <p:cNvPr id="14" name="Freeform 14"/>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15" name="Freeform 15"/>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6" name="Freeform 16"/>
            <p:cNvSpPr/>
            <p:nvPr/>
          </p:nvSpPr>
          <p:spPr>
            <a:xfrm>
              <a:off x="1501528" y="299110"/>
              <a:ext cx="489162" cy="489162"/>
            </a:xfrm>
            <a:custGeom>
              <a:avLst/>
              <a:gdLst/>
              <a:ahLst/>
              <a:cxnLst/>
              <a:rect l="l" t="t" r="r" b="b"/>
              <a:pathLst>
                <a:path w="489162" h="489162">
                  <a:moveTo>
                    <a:pt x="0" y="0"/>
                  </a:moveTo>
                  <a:lnTo>
                    <a:pt x="489162" y="0"/>
                  </a:lnTo>
                  <a:lnTo>
                    <a:pt x="489162" y="489161"/>
                  </a:lnTo>
                  <a:lnTo>
                    <a:pt x="0" y="4891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703941" y="1493254"/>
              <a:ext cx="2084336" cy="2152968"/>
            </a:xfrm>
            <a:prstGeom prst="rect">
              <a:avLst/>
            </a:prstGeom>
          </p:spPr>
          <p:txBody>
            <a:bodyPr lIns="0" tIns="0" rIns="0" bIns="0" rtlCol="0" anchor="t">
              <a:spAutoFit/>
            </a:bodyPr>
            <a:lstStyle/>
            <a:p>
              <a:pPr marL="0" lvl="1" indent="0" algn="ctr">
                <a:lnSpc>
                  <a:spcPts val="3268"/>
                </a:lnSpc>
                <a:spcBef>
                  <a:spcPct val="0"/>
                </a:spcBef>
              </a:pPr>
              <a:r>
                <a:rPr lang="en-US" sz="2334" b="1">
                  <a:solidFill>
                    <a:srgbClr val="0F225B"/>
                  </a:solidFill>
                  <a:latin typeface="Source Sans Pro Bold"/>
                  <a:ea typeface="Source Sans Pro Bold"/>
                  <a:cs typeface="Source Sans Pro Bold"/>
                  <a:sym typeface="Source Sans Pro Bold"/>
                </a:rPr>
                <a:t>CV în limba română sau limba engleză</a:t>
              </a:r>
            </a:p>
          </p:txBody>
        </p:sp>
      </p:grpSp>
      <p:sp>
        <p:nvSpPr>
          <p:cNvPr id="18" name="TextBox 18"/>
          <p:cNvSpPr txBox="1"/>
          <p:nvPr/>
        </p:nvSpPr>
        <p:spPr>
          <a:xfrm>
            <a:off x="2322651" y="164214"/>
            <a:ext cx="14589152" cy="895352"/>
          </a:xfrm>
          <a:prstGeom prst="rect">
            <a:avLst/>
          </a:prstGeom>
        </p:spPr>
        <p:txBody>
          <a:bodyPr lIns="0" tIns="0" rIns="0" bIns="0" rtlCol="0" anchor="t">
            <a:spAutoFit/>
          </a:bodyPr>
          <a:lstStyle/>
          <a:p>
            <a:pPr marL="0" lvl="1" indent="0" algn="ctr">
              <a:lnSpc>
                <a:spcPts val="7499"/>
              </a:lnSpc>
              <a:spcBef>
                <a:spcPct val="0"/>
              </a:spcBef>
            </a:pPr>
            <a:r>
              <a:rPr lang="en-US" sz="4999" b="1">
                <a:solidFill>
                  <a:srgbClr val="0F225B"/>
                </a:solidFill>
                <a:latin typeface="Oswald Bold"/>
                <a:ea typeface="Oswald Bold"/>
                <a:cs typeface="Oswald Bold"/>
                <a:sym typeface="Oswald Bold"/>
              </a:rPr>
              <a:t>DOSAR ÎNSCRIERE CONCURS</a:t>
            </a:r>
          </a:p>
        </p:txBody>
      </p:sp>
      <p:sp>
        <p:nvSpPr>
          <p:cNvPr id="19" name="TextBox 19"/>
          <p:cNvSpPr txBox="1"/>
          <p:nvPr/>
        </p:nvSpPr>
        <p:spPr>
          <a:xfrm>
            <a:off x="4743693" y="9182500"/>
            <a:ext cx="9285454" cy="570655"/>
          </a:xfrm>
          <a:prstGeom prst="rect">
            <a:avLst/>
          </a:prstGeom>
        </p:spPr>
        <p:txBody>
          <a:bodyPr lIns="0" tIns="0" rIns="0" bIns="0" rtlCol="0" anchor="t">
            <a:spAutoFit/>
          </a:bodyPr>
          <a:lstStyle/>
          <a:p>
            <a:pPr algn="ctr">
              <a:lnSpc>
                <a:spcPts val="4633"/>
              </a:lnSpc>
            </a:pPr>
            <a:r>
              <a:rPr lang="en-US" sz="3309" b="1">
                <a:solidFill>
                  <a:srgbClr val="0F225B"/>
                </a:solidFill>
                <a:latin typeface="Canva Sans Bold"/>
                <a:ea typeface="Canva Sans Bold"/>
                <a:cs typeface="Canva Sans Bold"/>
                <a:sym typeface="Canva Sans Bold"/>
              </a:rPr>
              <a:t>Acord prelucrare date personale</a:t>
            </a:r>
          </a:p>
        </p:txBody>
      </p:sp>
      <p:grpSp>
        <p:nvGrpSpPr>
          <p:cNvPr id="20" name="Group 20"/>
          <p:cNvGrpSpPr/>
          <p:nvPr/>
        </p:nvGrpSpPr>
        <p:grpSpPr>
          <a:xfrm>
            <a:off x="4359700" y="4684976"/>
            <a:ext cx="2045926" cy="2509597"/>
            <a:chOff x="0" y="0"/>
            <a:chExt cx="635000" cy="778911"/>
          </a:xfrm>
        </p:grpSpPr>
        <p:sp>
          <p:nvSpPr>
            <p:cNvPr id="21" name="Freeform 21"/>
            <p:cNvSpPr/>
            <p:nvPr/>
          </p:nvSpPr>
          <p:spPr>
            <a:xfrm>
              <a:off x="0" y="0"/>
              <a:ext cx="635000" cy="773599"/>
            </a:xfrm>
            <a:custGeom>
              <a:avLst/>
              <a:gdLst/>
              <a:ahLst/>
              <a:cxnLst/>
              <a:rect l="l" t="t" r="r" b="b"/>
              <a:pathLst>
                <a:path w="635000" h="773599">
                  <a:moveTo>
                    <a:pt x="635000" y="44345"/>
                  </a:moveTo>
                  <a:lnTo>
                    <a:pt x="635000" y="620266"/>
                  </a:lnTo>
                  <a:cubicBezTo>
                    <a:pt x="635000" y="646872"/>
                    <a:pt x="618310" y="670619"/>
                    <a:pt x="593277" y="679631"/>
                  </a:cubicBezTo>
                  <a:lnTo>
                    <a:pt x="359223" y="763891"/>
                  </a:lnTo>
                  <a:cubicBezTo>
                    <a:pt x="332255" y="773599"/>
                    <a:pt x="302745" y="773599"/>
                    <a:pt x="275777" y="763891"/>
                  </a:cubicBezTo>
                  <a:lnTo>
                    <a:pt x="41723" y="679631"/>
                  </a:lnTo>
                  <a:cubicBezTo>
                    <a:pt x="16690" y="670619"/>
                    <a:pt x="0" y="646872"/>
                    <a:pt x="0" y="620266"/>
                  </a:cubicBezTo>
                  <a:lnTo>
                    <a:pt x="0" y="44345"/>
                  </a:lnTo>
                  <a:cubicBezTo>
                    <a:pt x="0" y="32584"/>
                    <a:pt x="4672" y="21304"/>
                    <a:pt x="12988" y="12988"/>
                  </a:cubicBezTo>
                  <a:cubicBezTo>
                    <a:pt x="21304" y="4672"/>
                    <a:pt x="32584" y="0"/>
                    <a:pt x="44345" y="0"/>
                  </a:cubicBezTo>
                  <a:lnTo>
                    <a:pt x="590655" y="0"/>
                  </a:lnTo>
                  <a:cubicBezTo>
                    <a:pt x="602416" y="0"/>
                    <a:pt x="613696" y="4672"/>
                    <a:pt x="622012" y="12988"/>
                  </a:cubicBezTo>
                  <a:cubicBezTo>
                    <a:pt x="630328" y="21304"/>
                    <a:pt x="635000" y="32584"/>
                    <a:pt x="635000" y="44345"/>
                  </a:cubicBezTo>
                  <a:close/>
                </a:path>
              </a:pathLst>
            </a:custGeom>
            <a:solidFill>
              <a:srgbClr val="FFFFFF"/>
            </a:solidFill>
            <a:ln w="38100" cap="sq">
              <a:solidFill>
                <a:srgbClr val="A12568"/>
              </a:solidFill>
              <a:prstDash val="solid"/>
              <a:miter/>
            </a:ln>
          </p:spPr>
        </p:sp>
        <p:sp>
          <p:nvSpPr>
            <p:cNvPr id="22" name="TextBox 22"/>
            <p:cNvSpPr txBox="1"/>
            <p:nvPr/>
          </p:nvSpPr>
          <p:spPr>
            <a:xfrm>
              <a:off x="0" y="-38100"/>
              <a:ext cx="635000" cy="702711"/>
            </a:xfrm>
            <a:prstGeom prst="rect">
              <a:avLst/>
            </a:prstGeom>
          </p:spPr>
          <p:txBody>
            <a:bodyPr lIns="34578" tIns="34578" rIns="34578" bIns="34578" rtlCol="0" anchor="ctr"/>
            <a:lstStyle/>
            <a:p>
              <a:pPr algn="ctr">
                <a:lnSpc>
                  <a:spcPts val="3079"/>
                </a:lnSpc>
              </a:pPr>
              <a:endParaRPr/>
            </a:p>
          </p:txBody>
        </p:sp>
      </p:grpSp>
      <p:grpSp>
        <p:nvGrpSpPr>
          <p:cNvPr id="23" name="Group 23"/>
          <p:cNvGrpSpPr/>
          <p:nvPr/>
        </p:nvGrpSpPr>
        <p:grpSpPr>
          <a:xfrm rot="5400000">
            <a:off x="4891319" y="6076002"/>
            <a:ext cx="982688" cy="2619164"/>
            <a:chOff x="0" y="0"/>
            <a:chExt cx="406400" cy="1083180"/>
          </a:xfrm>
        </p:grpSpPr>
        <p:sp>
          <p:nvSpPr>
            <p:cNvPr id="24" name="Freeform 24"/>
            <p:cNvSpPr/>
            <p:nvPr/>
          </p:nvSpPr>
          <p:spPr>
            <a:xfrm>
              <a:off x="27579" y="0"/>
              <a:ext cx="342725" cy="1083180"/>
            </a:xfrm>
            <a:custGeom>
              <a:avLst/>
              <a:gdLst/>
              <a:ahLst/>
              <a:cxnLst/>
              <a:rect l="l" t="t" r="r" b="b"/>
              <a:pathLst>
                <a:path w="342725" h="1083180">
                  <a:moveTo>
                    <a:pt x="74021" y="0"/>
                  </a:moveTo>
                  <a:lnTo>
                    <a:pt x="74021" y="0"/>
                  </a:lnTo>
                  <a:cubicBezTo>
                    <a:pt x="135136" y="0"/>
                    <a:pt x="189843" y="37905"/>
                    <a:pt x="211311" y="95125"/>
                  </a:cubicBezTo>
                  <a:lnTo>
                    <a:pt x="277221" y="270795"/>
                  </a:lnTo>
                  <a:cubicBezTo>
                    <a:pt x="342725" y="445383"/>
                    <a:pt x="342725" y="637797"/>
                    <a:pt x="277221" y="812385"/>
                  </a:cubicBezTo>
                  <a:lnTo>
                    <a:pt x="211311" y="988055"/>
                  </a:lnTo>
                  <a:cubicBezTo>
                    <a:pt x="189843" y="1045275"/>
                    <a:pt x="135136" y="1083180"/>
                    <a:pt x="74021" y="1083180"/>
                  </a:cubicBezTo>
                  <a:lnTo>
                    <a:pt x="74021" y="1083180"/>
                  </a:lnTo>
                  <a:cubicBezTo>
                    <a:pt x="50930" y="1083180"/>
                    <a:pt x="29308" y="1071856"/>
                    <a:pt x="16157" y="1052876"/>
                  </a:cubicBezTo>
                  <a:cubicBezTo>
                    <a:pt x="3006" y="1033896"/>
                    <a:pt x="0" y="1009674"/>
                    <a:pt x="8111" y="988055"/>
                  </a:cubicBezTo>
                  <a:lnTo>
                    <a:pt x="74021" y="812385"/>
                  </a:lnTo>
                  <a:cubicBezTo>
                    <a:pt x="139525" y="637797"/>
                    <a:pt x="139525" y="445383"/>
                    <a:pt x="74021" y="270795"/>
                  </a:cubicBezTo>
                  <a:lnTo>
                    <a:pt x="8111" y="95125"/>
                  </a:lnTo>
                  <a:cubicBezTo>
                    <a:pt x="0" y="73506"/>
                    <a:pt x="3006" y="49284"/>
                    <a:pt x="16157" y="30304"/>
                  </a:cubicBezTo>
                  <a:cubicBezTo>
                    <a:pt x="29308" y="11324"/>
                    <a:pt x="50930" y="0"/>
                    <a:pt x="74021" y="0"/>
                  </a:cubicBezTo>
                  <a:close/>
                </a:path>
              </a:pathLst>
            </a:custGeom>
            <a:solidFill>
              <a:srgbClr val="A12568"/>
            </a:solidFill>
          </p:spPr>
        </p:sp>
        <p:sp>
          <p:nvSpPr>
            <p:cNvPr id="25" name="TextBox 25"/>
            <p:cNvSpPr txBox="1"/>
            <p:nvPr/>
          </p:nvSpPr>
          <p:spPr>
            <a:xfrm>
              <a:off x="177800" y="-38100"/>
              <a:ext cx="152400" cy="1121280"/>
            </a:xfrm>
            <a:prstGeom prst="rect">
              <a:avLst/>
            </a:prstGeom>
          </p:spPr>
          <p:txBody>
            <a:bodyPr lIns="34578" tIns="34578" rIns="34578" bIns="34578" rtlCol="0" anchor="ctr"/>
            <a:lstStyle/>
            <a:p>
              <a:pPr algn="ctr">
                <a:lnSpc>
                  <a:spcPts val="3079"/>
                </a:lnSpc>
              </a:pPr>
              <a:endParaRPr/>
            </a:p>
          </p:txBody>
        </p:sp>
      </p:grpSp>
      <p:grpSp>
        <p:nvGrpSpPr>
          <p:cNvPr id="26" name="Group 26"/>
          <p:cNvGrpSpPr/>
          <p:nvPr/>
        </p:nvGrpSpPr>
        <p:grpSpPr>
          <a:xfrm>
            <a:off x="4708674" y="4587261"/>
            <a:ext cx="1347978" cy="195430"/>
            <a:chOff x="0" y="0"/>
            <a:chExt cx="557469" cy="80822"/>
          </a:xfrm>
        </p:grpSpPr>
        <p:sp>
          <p:nvSpPr>
            <p:cNvPr id="27" name="Freeform 27"/>
            <p:cNvSpPr/>
            <p:nvPr/>
          </p:nvSpPr>
          <p:spPr>
            <a:xfrm>
              <a:off x="0" y="0"/>
              <a:ext cx="557469" cy="80822"/>
            </a:xfrm>
            <a:custGeom>
              <a:avLst/>
              <a:gdLst/>
              <a:ahLst/>
              <a:cxnLst/>
              <a:rect l="l" t="t" r="r" b="b"/>
              <a:pathLst>
                <a:path w="557469" h="80822">
                  <a:moveTo>
                    <a:pt x="40411" y="0"/>
                  </a:moveTo>
                  <a:lnTo>
                    <a:pt x="517058" y="0"/>
                  </a:lnTo>
                  <a:cubicBezTo>
                    <a:pt x="539376" y="0"/>
                    <a:pt x="557469" y="18093"/>
                    <a:pt x="557469" y="40411"/>
                  </a:cubicBezTo>
                  <a:lnTo>
                    <a:pt x="557469" y="40411"/>
                  </a:lnTo>
                  <a:cubicBezTo>
                    <a:pt x="557469" y="51129"/>
                    <a:pt x="553211" y="61407"/>
                    <a:pt x="545633" y="68986"/>
                  </a:cubicBezTo>
                  <a:cubicBezTo>
                    <a:pt x="538054" y="76564"/>
                    <a:pt x="527775" y="80822"/>
                    <a:pt x="517058" y="80822"/>
                  </a:cubicBezTo>
                  <a:lnTo>
                    <a:pt x="40411" y="80822"/>
                  </a:lnTo>
                  <a:cubicBezTo>
                    <a:pt x="29693" y="80822"/>
                    <a:pt x="19415" y="76564"/>
                    <a:pt x="11836" y="68986"/>
                  </a:cubicBezTo>
                  <a:cubicBezTo>
                    <a:pt x="4258" y="61407"/>
                    <a:pt x="0" y="51129"/>
                    <a:pt x="0" y="40411"/>
                  </a:cubicBezTo>
                  <a:lnTo>
                    <a:pt x="0" y="40411"/>
                  </a:lnTo>
                  <a:cubicBezTo>
                    <a:pt x="0" y="29693"/>
                    <a:pt x="4258" y="19415"/>
                    <a:pt x="11836" y="11836"/>
                  </a:cubicBezTo>
                  <a:cubicBezTo>
                    <a:pt x="19415" y="4258"/>
                    <a:pt x="29693" y="0"/>
                    <a:pt x="40411" y="0"/>
                  </a:cubicBezTo>
                  <a:close/>
                </a:path>
              </a:pathLst>
            </a:custGeom>
            <a:solidFill>
              <a:srgbClr val="A12568"/>
            </a:solidFill>
          </p:spPr>
        </p:sp>
        <p:sp>
          <p:nvSpPr>
            <p:cNvPr id="28" name="TextBox 28"/>
            <p:cNvSpPr txBox="1"/>
            <p:nvPr/>
          </p:nvSpPr>
          <p:spPr>
            <a:xfrm>
              <a:off x="0" y="-38100"/>
              <a:ext cx="557469" cy="118922"/>
            </a:xfrm>
            <a:prstGeom prst="rect">
              <a:avLst/>
            </a:prstGeom>
          </p:spPr>
          <p:txBody>
            <a:bodyPr lIns="34578" tIns="34578" rIns="34578" bIns="34578" rtlCol="0" anchor="ctr"/>
            <a:lstStyle/>
            <a:p>
              <a:pPr algn="ctr">
                <a:lnSpc>
                  <a:spcPts val="3079"/>
                </a:lnSpc>
              </a:pPr>
              <a:endParaRPr/>
            </a:p>
          </p:txBody>
        </p:sp>
      </p:grpSp>
      <p:grpSp>
        <p:nvGrpSpPr>
          <p:cNvPr id="29" name="Group 29"/>
          <p:cNvGrpSpPr>
            <a:grpSpLocks noChangeAspect="1"/>
          </p:cNvGrpSpPr>
          <p:nvPr/>
        </p:nvGrpSpPr>
        <p:grpSpPr>
          <a:xfrm>
            <a:off x="4974895" y="3869440"/>
            <a:ext cx="815536" cy="815536"/>
            <a:chOff x="0" y="0"/>
            <a:chExt cx="495300" cy="495300"/>
          </a:xfrm>
        </p:grpSpPr>
        <p:sp>
          <p:nvSpPr>
            <p:cNvPr id="30" name="Freeform 3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31" name="Freeform 3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32" name="Freeform 32"/>
          <p:cNvSpPr/>
          <p:nvPr/>
        </p:nvSpPr>
        <p:spPr>
          <a:xfrm>
            <a:off x="5199227" y="4093772"/>
            <a:ext cx="366871" cy="366871"/>
          </a:xfrm>
          <a:custGeom>
            <a:avLst/>
            <a:gdLst/>
            <a:ahLst/>
            <a:cxnLst/>
            <a:rect l="l" t="t" r="r" b="b"/>
            <a:pathLst>
              <a:path w="366871" h="366871">
                <a:moveTo>
                  <a:pt x="0" y="0"/>
                </a:moveTo>
                <a:lnTo>
                  <a:pt x="366872" y="0"/>
                </a:lnTo>
                <a:lnTo>
                  <a:pt x="366872" y="366872"/>
                </a:lnTo>
                <a:lnTo>
                  <a:pt x="0" y="3668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3" name="TextBox 33"/>
          <p:cNvSpPr txBox="1"/>
          <p:nvPr/>
        </p:nvSpPr>
        <p:spPr>
          <a:xfrm>
            <a:off x="4601037" y="5377171"/>
            <a:ext cx="1563252" cy="807482"/>
          </a:xfrm>
          <a:prstGeom prst="rect">
            <a:avLst/>
          </a:prstGeom>
        </p:spPr>
        <p:txBody>
          <a:bodyPr lIns="0" tIns="0" rIns="0" bIns="0" rtlCol="0" anchor="t">
            <a:spAutoFit/>
          </a:bodyPr>
          <a:lstStyle/>
          <a:p>
            <a:pPr algn="ctr">
              <a:lnSpc>
                <a:spcPts val="3268"/>
              </a:lnSpc>
            </a:pPr>
            <a:r>
              <a:rPr lang="en-US" sz="2334" b="1">
                <a:solidFill>
                  <a:srgbClr val="0F225B"/>
                </a:solidFill>
                <a:latin typeface="Source Sans Pro Bold"/>
                <a:ea typeface="Source Sans Pro Bold"/>
                <a:cs typeface="Source Sans Pro Bold"/>
                <a:sym typeface="Source Sans Pro Bold"/>
              </a:rPr>
              <a:t>Acord </a:t>
            </a:r>
          </a:p>
          <a:p>
            <a:pPr marL="0" lvl="1" indent="0" algn="ctr">
              <a:lnSpc>
                <a:spcPts val="3268"/>
              </a:lnSpc>
              <a:spcBef>
                <a:spcPct val="0"/>
              </a:spcBef>
            </a:pPr>
            <a:r>
              <a:rPr lang="en-US" sz="2334" b="1">
                <a:solidFill>
                  <a:srgbClr val="0F225B"/>
                </a:solidFill>
                <a:latin typeface="Source Sans Pro Bold"/>
                <a:ea typeface="Source Sans Pro Bold"/>
                <a:cs typeface="Source Sans Pro Bold"/>
                <a:sym typeface="Source Sans Pro Bold"/>
              </a:rPr>
              <a:t>părinte</a:t>
            </a:r>
          </a:p>
        </p:txBody>
      </p:sp>
      <p:grpSp>
        <p:nvGrpSpPr>
          <p:cNvPr id="34" name="Group 34"/>
          <p:cNvGrpSpPr/>
          <p:nvPr/>
        </p:nvGrpSpPr>
        <p:grpSpPr>
          <a:xfrm>
            <a:off x="7581832" y="2755994"/>
            <a:ext cx="2045926" cy="2509597"/>
            <a:chOff x="0" y="0"/>
            <a:chExt cx="635000" cy="778911"/>
          </a:xfrm>
        </p:grpSpPr>
        <p:sp>
          <p:nvSpPr>
            <p:cNvPr id="35" name="Freeform 35"/>
            <p:cNvSpPr/>
            <p:nvPr/>
          </p:nvSpPr>
          <p:spPr>
            <a:xfrm>
              <a:off x="0" y="0"/>
              <a:ext cx="635000" cy="773599"/>
            </a:xfrm>
            <a:custGeom>
              <a:avLst/>
              <a:gdLst/>
              <a:ahLst/>
              <a:cxnLst/>
              <a:rect l="l" t="t" r="r" b="b"/>
              <a:pathLst>
                <a:path w="635000" h="773599">
                  <a:moveTo>
                    <a:pt x="635000" y="44345"/>
                  </a:moveTo>
                  <a:lnTo>
                    <a:pt x="635000" y="620266"/>
                  </a:lnTo>
                  <a:cubicBezTo>
                    <a:pt x="635000" y="646872"/>
                    <a:pt x="618310" y="670619"/>
                    <a:pt x="593277" y="679631"/>
                  </a:cubicBezTo>
                  <a:lnTo>
                    <a:pt x="359223" y="763891"/>
                  </a:lnTo>
                  <a:cubicBezTo>
                    <a:pt x="332255" y="773599"/>
                    <a:pt x="302745" y="773599"/>
                    <a:pt x="275777" y="763891"/>
                  </a:cubicBezTo>
                  <a:lnTo>
                    <a:pt x="41723" y="679631"/>
                  </a:lnTo>
                  <a:cubicBezTo>
                    <a:pt x="16690" y="670619"/>
                    <a:pt x="0" y="646872"/>
                    <a:pt x="0" y="620266"/>
                  </a:cubicBezTo>
                  <a:lnTo>
                    <a:pt x="0" y="44345"/>
                  </a:lnTo>
                  <a:cubicBezTo>
                    <a:pt x="0" y="32584"/>
                    <a:pt x="4672" y="21304"/>
                    <a:pt x="12988" y="12988"/>
                  </a:cubicBezTo>
                  <a:cubicBezTo>
                    <a:pt x="21304" y="4672"/>
                    <a:pt x="32584" y="0"/>
                    <a:pt x="44345" y="0"/>
                  </a:cubicBezTo>
                  <a:lnTo>
                    <a:pt x="590655" y="0"/>
                  </a:lnTo>
                  <a:cubicBezTo>
                    <a:pt x="602416" y="0"/>
                    <a:pt x="613696" y="4672"/>
                    <a:pt x="622012" y="12988"/>
                  </a:cubicBezTo>
                  <a:cubicBezTo>
                    <a:pt x="630328" y="21304"/>
                    <a:pt x="635000" y="32584"/>
                    <a:pt x="635000" y="44345"/>
                  </a:cubicBezTo>
                  <a:close/>
                </a:path>
              </a:pathLst>
            </a:custGeom>
            <a:solidFill>
              <a:srgbClr val="FFFFFF"/>
            </a:solidFill>
            <a:ln w="38100" cap="sq">
              <a:solidFill>
                <a:srgbClr val="A12568"/>
              </a:solidFill>
              <a:prstDash val="solid"/>
              <a:miter/>
            </a:ln>
          </p:spPr>
        </p:sp>
        <p:sp>
          <p:nvSpPr>
            <p:cNvPr id="36" name="TextBox 36"/>
            <p:cNvSpPr txBox="1"/>
            <p:nvPr/>
          </p:nvSpPr>
          <p:spPr>
            <a:xfrm>
              <a:off x="0" y="-38100"/>
              <a:ext cx="635000" cy="702711"/>
            </a:xfrm>
            <a:prstGeom prst="rect">
              <a:avLst/>
            </a:prstGeom>
          </p:spPr>
          <p:txBody>
            <a:bodyPr lIns="34578" tIns="34578" rIns="34578" bIns="34578" rtlCol="0" anchor="ctr"/>
            <a:lstStyle/>
            <a:p>
              <a:pPr algn="ctr">
                <a:lnSpc>
                  <a:spcPts val="3079"/>
                </a:lnSpc>
              </a:pPr>
              <a:endParaRPr/>
            </a:p>
          </p:txBody>
        </p:sp>
      </p:grpSp>
      <p:grpSp>
        <p:nvGrpSpPr>
          <p:cNvPr id="37" name="Group 37"/>
          <p:cNvGrpSpPr/>
          <p:nvPr/>
        </p:nvGrpSpPr>
        <p:grpSpPr>
          <a:xfrm rot="5400000">
            <a:off x="8113450" y="4147020"/>
            <a:ext cx="982688" cy="2619164"/>
            <a:chOff x="0" y="0"/>
            <a:chExt cx="406400" cy="1083180"/>
          </a:xfrm>
        </p:grpSpPr>
        <p:sp>
          <p:nvSpPr>
            <p:cNvPr id="38" name="Freeform 38"/>
            <p:cNvSpPr/>
            <p:nvPr/>
          </p:nvSpPr>
          <p:spPr>
            <a:xfrm>
              <a:off x="27579" y="0"/>
              <a:ext cx="342725" cy="1083180"/>
            </a:xfrm>
            <a:custGeom>
              <a:avLst/>
              <a:gdLst/>
              <a:ahLst/>
              <a:cxnLst/>
              <a:rect l="l" t="t" r="r" b="b"/>
              <a:pathLst>
                <a:path w="342725" h="1083180">
                  <a:moveTo>
                    <a:pt x="74021" y="0"/>
                  </a:moveTo>
                  <a:lnTo>
                    <a:pt x="74021" y="0"/>
                  </a:lnTo>
                  <a:cubicBezTo>
                    <a:pt x="135136" y="0"/>
                    <a:pt x="189843" y="37905"/>
                    <a:pt x="211311" y="95125"/>
                  </a:cubicBezTo>
                  <a:lnTo>
                    <a:pt x="277221" y="270795"/>
                  </a:lnTo>
                  <a:cubicBezTo>
                    <a:pt x="342725" y="445383"/>
                    <a:pt x="342725" y="637797"/>
                    <a:pt x="277221" y="812385"/>
                  </a:cubicBezTo>
                  <a:lnTo>
                    <a:pt x="211311" y="988055"/>
                  </a:lnTo>
                  <a:cubicBezTo>
                    <a:pt x="189843" y="1045275"/>
                    <a:pt x="135136" y="1083180"/>
                    <a:pt x="74021" y="1083180"/>
                  </a:cubicBezTo>
                  <a:lnTo>
                    <a:pt x="74021" y="1083180"/>
                  </a:lnTo>
                  <a:cubicBezTo>
                    <a:pt x="50930" y="1083180"/>
                    <a:pt x="29308" y="1071856"/>
                    <a:pt x="16157" y="1052876"/>
                  </a:cubicBezTo>
                  <a:cubicBezTo>
                    <a:pt x="3006" y="1033896"/>
                    <a:pt x="0" y="1009674"/>
                    <a:pt x="8111" y="988055"/>
                  </a:cubicBezTo>
                  <a:lnTo>
                    <a:pt x="74021" y="812385"/>
                  </a:lnTo>
                  <a:cubicBezTo>
                    <a:pt x="139525" y="637797"/>
                    <a:pt x="139525" y="445383"/>
                    <a:pt x="74021" y="270795"/>
                  </a:cubicBezTo>
                  <a:lnTo>
                    <a:pt x="8111" y="95125"/>
                  </a:lnTo>
                  <a:cubicBezTo>
                    <a:pt x="0" y="73506"/>
                    <a:pt x="3006" y="49284"/>
                    <a:pt x="16157" y="30304"/>
                  </a:cubicBezTo>
                  <a:cubicBezTo>
                    <a:pt x="29308" y="11324"/>
                    <a:pt x="50930" y="0"/>
                    <a:pt x="74021" y="0"/>
                  </a:cubicBezTo>
                  <a:close/>
                </a:path>
              </a:pathLst>
            </a:custGeom>
            <a:solidFill>
              <a:srgbClr val="A12568"/>
            </a:solidFill>
          </p:spPr>
        </p:sp>
        <p:sp>
          <p:nvSpPr>
            <p:cNvPr id="39" name="TextBox 39"/>
            <p:cNvSpPr txBox="1"/>
            <p:nvPr/>
          </p:nvSpPr>
          <p:spPr>
            <a:xfrm>
              <a:off x="177800" y="-38100"/>
              <a:ext cx="152400" cy="1121280"/>
            </a:xfrm>
            <a:prstGeom prst="rect">
              <a:avLst/>
            </a:prstGeom>
          </p:spPr>
          <p:txBody>
            <a:bodyPr lIns="34578" tIns="34578" rIns="34578" bIns="34578" rtlCol="0" anchor="ctr"/>
            <a:lstStyle/>
            <a:p>
              <a:pPr algn="ctr">
                <a:lnSpc>
                  <a:spcPts val="3079"/>
                </a:lnSpc>
              </a:pPr>
              <a:endParaRPr/>
            </a:p>
          </p:txBody>
        </p:sp>
      </p:grpSp>
      <p:grpSp>
        <p:nvGrpSpPr>
          <p:cNvPr id="40" name="Group 40"/>
          <p:cNvGrpSpPr/>
          <p:nvPr/>
        </p:nvGrpSpPr>
        <p:grpSpPr>
          <a:xfrm>
            <a:off x="7930805" y="2658279"/>
            <a:ext cx="1347978" cy="195430"/>
            <a:chOff x="0" y="0"/>
            <a:chExt cx="557469" cy="80822"/>
          </a:xfrm>
        </p:grpSpPr>
        <p:sp>
          <p:nvSpPr>
            <p:cNvPr id="41" name="Freeform 41"/>
            <p:cNvSpPr/>
            <p:nvPr/>
          </p:nvSpPr>
          <p:spPr>
            <a:xfrm>
              <a:off x="0" y="0"/>
              <a:ext cx="557469" cy="80822"/>
            </a:xfrm>
            <a:custGeom>
              <a:avLst/>
              <a:gdLst/>
              <a:ahLst/>
              <a:cxnLst/>
              <a:rect l="l" t="t" r="r" b="b"/>
              <a:pathLst>
                <a:path w="557469" h="80822">
                  <a:moveTo>
                    <a:pt x="40411" y="0"/>
                  </a:moveTo>
                  <a:lnTo>
                    <a:pt x="517058" y="0"/>
                  </a:lnTo>
                  <a:cubicBezTo>
                    <a:pt x="539376" y="0"/>
                    <a:pt x="557469" y="18093"/>
                    <a:pt x="557469" y="40411"/>
                  </a:cubicBezTo>
                  <a:lnTo>
                    <a:pt x="557469" y="40411"/>
                  </a:lnTo>
                  <a:cubicBezTo>
                    <a:pt x="557469" y="51129"/>
                    <a:pt x="553211" y="61407"/>
                    <a:pt x="545633" y="68986"/>
                  </a:cubicBezTo>
                  <a:cubicBezTo>
                    <a:pt x="538054" y="76564"/>
                    <a:pt x="527775" y="80822"/>
                    <a:pt x="517058" y="80822"/>
                  </a:cubicBezTo>
                  <a:lnTo>
                    <a:pt x="40411" y="80822"/>
                  </a:lnTo>
                  <a:cubicBezTo>
                    <a:pt x="29693" y="80822"/>
                    <a:pt x="19415" y="76564"/>
                    <a:pt x="11836" y="68986"/>
                  </a:cubicBezTo>
                  <a:cubicBezTo>
                    <a:pt x="4258" y="61407"/>
                    <a:pt x="0" y="51129"/>
                    <a:pt x="0" y="40411"/>
                  </a:cubicBezTo>
                  <a:lnTo>
                    <a:pt x="0" y="40411"/>
                  </a:lnTo>
                  <a:cubicBezTo>
                    <a:pt x="0" y="29693"/>
                    <a:pt x="4258" y="19415"/>
                    <a:pt x="11836" y="11836"/>
                  </a:cubicBezTo>
                  <a:cubicBezTo>
                    <a:pt x="19415" y="4258"/>
                    <a:pt x="29693" y="0"/>
                    <a:pt x="40411" y="0"/>
                  </a:cubicBezTo>
                  <a:close/>
                </a:path>
              </a:pathLst>
            </a:custGeom>
            <a:solidFill>
              <a:srgbClr val="A12568"/>
            </a:solidFill>
          </p:spPr>
        </p:sp>
        <p:sp>
          <p:nvSpPr>
            <p:cNvPr id="42" name="TextBox 42"/>
            <p:cNvSpPr txBox="1"/>
            <p:nvPr/>
          </p:nvSpPr>
          <p:spPr>
            <a:xfrm>
              <a:off x="0" y="-38100"/>
              <a:ext cx="557469" cy="118922"/>
            </a:xfrm>
            <a:prstGeom prst="rect">
              <a:avLst/>
            </a:prstGeom>
          </p:spPr>
          <p:txBody>
            <a:bodyPr lIns="34578" tIns="34578" rIns="34578" bIns="34578" rtlCol="0" anchor="ctr"/>
            <a:lstStyle/>
            <a:p>
              <a:pPr algn="ctr">
                <a:lnSpc>
                  <a:spcPts val="3079"/>
                </a:lnSpc>
              </a:pPr>
              <a:endParaRPr/>
            </a:p>
          </p:txBody>
        </p:sp>
      </p:grpSp>
      <p:grpSp>
        <p:nvGrpSpPr>
          <p:cNvPr id="43" name="Group 43"/>
          <p:cNvGrpSpPr>
            <a:grpSpLocks noChangeAspect="1"/>
          </p:cNvGrpSpPr>
          <p:nvPr/>
        </p:nvGrpSpPr>
        <p:grpSpPr>
          <a:xfrm>
            <a:off x="8197026" y="1940459"/>
            <a:ext cx="815536" cy="815536"/>
            <a:chOff x="0" y="0"/>
            <a:chExt cx="495300" cy="495300"/>
          </a:xfrm>
        </p:grpSpPr>
        <p:sp>
          <p:nvSpPr>
            <p:cNvPr id="44" name="Freeform 44"/>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45" name="Freeform 45"/>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46" name="Freeform 46"/>
          <p:cNvSpPr/>
          <p:nvPr/>
        </p:nvSpPr>
        <p:spPr>
          <a:xfrm>
            <a:off x="8421359" y="2164791"/>
            <a:ext cx="366871" cy="366871"/>
          </a:xfrm>
          <a:custGeom>
            <a:avLst/>
            <a:gdLst/>
            <a:ahLst/>
            <a:cxnLst/>
            <a:rect l="l" t="t" r="r" b="b"/>
            <a:pathLst>
              <a:path w="366871" h="366871">
                <a:moveTo>
                  <a:pt x="0" y="0"/>
                </a:moveTo>
                <a:lnTo>
                  <a:pt x="366871" y="0"/>
                </a:lnTo>
                <a:lnTo>
                  <a:pt x="366871" y="366871"/>
                </a:lnTo>
                <a:lnTo>
                  <a:pt x="0" y="3668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7" name="TextBox 47"/>
          <p:cNvSpPr txBox="1"/>
          <p:nvPr/>
        </p:nvSpPr>
        <p:spPr>
          <a:xfrm>
            <a:off x="7823168" y="3481930"/>
            <a:ext cx="1563252" cy="807482"/>
          </a:xfrm>
          <a:prstGeom prst="rect">
            <a:avLst/>
          </a:prstGeom>
        </p:spPr>
        <p:txBody>
          <a:bodyPr lIns="0" tIns="0" rIns="0" bIns="0" rtlCol="0" anchor="t">
            <a:spAutoFit/>
          </a:bodyPr>
          <a:lstStyle/>
          <a:p>
            <a:pPr marL="0" lvl="1" indent="0" algn="ctr">
              <a:lnSpc>
                <a:spcPts val="3268"/>
              </a:lnSpc>
              <a:spcBef>
                <a:spcPct val="0"/>
              </a:spcBef>
            </a:pPr>
            <a:r>
              <a:rPr lang="en-US" sz="2334" b="1">
                <a:solidFill>
                  <a:srgbClr val="0F225B"/>
                </a:solidFill>
                <a:latin typeface="Source Sans Pro Bold"/>
                <a:ea typeface="Source Sans Pro Bold"/>
                <a:cs typeface="Source Sans Pro Bold"/>
                <a:sym typeface="Source Sans Pro Bold"/>
              </a:rPr>
              <a:t>Scrisoare intenție</a:t>
            </a:r>
          </a:p>
        </p:txBody>
      </p:sp>
      <p:grpSp>
        <p:nvGrpSpPr>
          <p:cNvPr id="48" name="Group 48"/>
          <p:cNvGrpSpPr/>
          <p:nvPr/>
        </p:nvGrpSpPr>
        <p:grpSpPr>
          <a:xfrm>
            <a:off x="11354457" y="4514632"/>
            <a:ext cx="2045926" cy="2509597"/>
            <a:chOff x="0" y="0"/>
            <a:chExt cx="635000" cy="778911"/>
          </a:xfrm>
        </p:grpSpPr>
        <p:sp>
          <p:nvSpPr>
            <p:cNvPr id="49" name="Freeform 49"/>
            <p:cNvSpPr/>
            <p:nvPr/>
          </p:nvSpPr>
          <p:spPr>
            <a:xfrm>
              <a:off x="0" y="0"/>
              <a:ext cx="635000" cy="773599"/>
            </a:xfrm>
            <a:custGeom>
              <a:avLst/>
              <a:gdLst/>
              <a:ahLst/>
              <a:cxnLst/>
              <a:rect l="l" t="t" r="r" b="b"/>
              <a:pathLst>
                <a:path w="635000" h="773599">
                  <a:moveTo>
                    <a:pt x="635000" y="44345"/>
                  </a:moveTo>
                  <a:lnTo>
                    <a:pt x="635000" y="620266"/>
                  </a:lnTo>
                  <a:cubicBezTo>
                    <a:pt x="635000" y="646872"/>
                    <a:pt x="618310" y="670619"/>
                    <a:pt x="593277" y="679631"/>
                  </a:cubicBezTo>
                  <a:lnTo>
                    <a:pt x="359223" y="763891"/>
                  </a:lnTo>
                  <a:cubicBezTo>
                    <a:pt x="332255" y="773599"/>
                    <a:pt x="302745" y="773599"/>
                    <a:pt x="275777" y="763891"/>
                  </a:cubicBezTo>
                  <a:lnTo>
                    <a:pt x="41723" y="679631"/>
                  </a:lnTo>
                  <a:cubicBezTo>
                    <a:pt x="16690" y="670619"/>
                    <a:pt x="0" y="646872"/>
                    <a:pt x="0" y="620266"/>
                  </a:cubicBezTo>
                  <a:lnTo>
                    <a:pt x="0" y="44345"/>
                  </a:lnTo>
                  <a:cubicBezTo>
                    <a:pt x="0" y="32584"/>
                    <a:pt x="4672" y="21304"/>
                    <a:pt x="12988" y="12988"/>
                  </a:cubicBezTo>
                  <a:cubicBezTo>
                    <a:pt x="21304" y="4672"/>
                    <a:pt x="32584" y="0"/>
                    <a:pt x="44345" y="0"/>
                  </a:cubicBezTo>
                  <a:lnTo>
                    <a:pt x="590655" y="0"/>
                  </a:lnTo>
                  <a:cubicBezTo>
                    <a:pt x="602416" y="0"/>
                    <a:pt x="613696" y="4672"/>
                    <a:pt x="622012" y="12988"/>
                  </a:cubicBezTo>
                  <a:cubicBezTo>
                    <a:pt x="630328" y="21304"/>
                    <a:pt x="635000" y="32584"/>
                    <a:pt x="635000" y="44345"/>
                  </a:cubicBezTo>
                  <a:close/>
                </a:path>
              </a:pathLst>
            </a:custGeom>
            <a:solidFill>
              <a:srgbClr val="FFFFFF"/>
            </a:solidFill>
            <a:ln w="38100" cap="sq">
              <a:solidFill>
                <a:srgbClr val="A12568"/>
              </a:solidFill>
              <a:prstDash val="solid"/>
              <a:miter/>
            </a:ln>
          </p:spPr>
        </p:sp>
        <p:sp>
          <p:nvSpPr>
            <p:cNvPr id="50" name="TextBox 50"/>
            <p:cNvSpPr txBox="1"/>
            <p:nvPr/>
          </p:nvSpPr>
          <p:spPr>
            <a:xfrm>
              <a:off x="0" y="-38100"/>
              <a:ext cx="635000" cy="702711"/>
            </a:xfrm>
            <a:prstGeom prst="rect">
              <a:avLst/>
            </a:prstGeom>
          </p:spPr>
          <p:txBody>
            <a:bodyPr lIns="34578" tIns="34578" rIns="34578" bIns="34578" rtlCol="0" anchor="ctr"/>
            <a:lstStyle/>
            <a:p>
              <a:pPr algn="ctr">
                <a:lnSpc>
                  <a:spcPts val="3079"/>
                </a:lnSpc>
              </a:pPr>
              <a:endParaRPr/>
            </a:p>
          </p:txBody>
        </p:sp>
      </p:grpSp>
      <p:grpSp>
        <p:nvGrpSpPr>
          <p:cNvPr id="51" name="Group 51"/>
          <p:cNvGrpSpPr/>
          <p:nvPr/>
        </p:nvGrpSpPr>
        <p:grpSpPr>
          <a:xfrm rot="5400000">
            <a:off x="11886075" y="5905658"/>
            <a:ext cx="982688" cy="2619164"/>
            <a:chOff x="0" y="0"/>
            <a:chExt cx="406400" cy="1083180"/>
          </a:xfrm>
        </p:grpSpPr>
        <p:sp>
          <p:nvSpPr>
            <p:cNvPr id="52" name="Freeform 52"/>
            <p:cNvSpPr/>
            <p:nvPr/>
          </p:nvSpPr>
          <p:spPr>
            <a:xfrm>
              <a:off x="27579" y="0"/>
              <a:ext cx="342725" cy="1083180"/>
            </a:xfrm>
            <a:custGeom>
              <a:avLst/>
              <a:gdLst/>
              <a:ahLst/>
              <a:cxnLst/>
              <a:rect l="l" t="t" r="r" b="b"/>
              <a:pathLst>
                <a:path w="342725" h="1083180">
                  <a:moveTo>
                    <a:pt x="74021" y="0"/>
                  </a:moveTo>
                  <a:lnTo>
                    <a:pt x="74021" y="0"/>
                  </a:lnTo>
                  <a:cubicBezTo>
                    <a:pt x="135136" y="0"/>
                    <a:pt x="189843" y="37905"/>
                    <a:pt x="211311" y="95125"/>
                  </a:cubicBezTo>
                  <a:lnTo>
                    <a:pt x="277221" y="270795"/>
                  </a:lnTo>
                  <a:cubicBezTo>
                    <a:pt x="342725" y="445383"/>
                    <a:pt x="342725" y="637797"/>
                    <a:pt x="277221" y="812385"/>
                  </a:cubicBezTo>
                  <a:lnTo>
                    <a:pt x="211311" y="988055"/>
                  </a:lnTo>
                  <a:cubicBezTo>
                    <a:pt x="189843" y="1045275"/>
                    <a:pt x="135136" y="1083180"/>
                    <a:pt x="74021" y="1083180"/>
                  </a:cubicBezTo>
                  <a:lnTo>
                    <a:pt x="74021" y="1083180"/>
                  </a:lnTo>
                  <a:cubicBezTo>
                    <a:pt x="50930" y="1083180"/>
                    <a:pt x="29308" y="1071856"/>
                    <a:pt x="16157" y="1052876"/>
                  </a:cubicBezTo>
                  <a:cubicBezTo>
                    <a:pt x="3006" y="1033896"/>
                    <a:pt x="0" y="1009674"/>
                    <a:pt x="8111" y="988055"/>
                  </a:cubicBezTo>
                  <a:lnTo>
                    <a:pt x="74021" y="812385"/>
                  </a:lnTo>
                  <a:cubicBezTo>
                    <a:pt x="139525" y="637797"/>
                    <a:pt x="139525" y="445383"/>
                    <a:pt x="74021" y="270795"/>
                  </a:cubicBezTo>
                  <a:lnTo>
                    <a:pt x="8111" y="95125"/>
                  </a:lnTo>
                  <a:cubicBezTo>
                    <a:pt x="0" y="73506"/>
                    <a:pt x="3006" y="49284"/>
                    <a:pt x="16157" y="30304"/>
                  </a:cubicBezTo>
                  <a:cubicBezTo>
                    <a:pt x="29308" y="11324"/>
                    <a:pt x="50930" y="0"/>
                    <a:pt x="74021" y="0"/>
                  </a:cubicBezTo>
                  <a:close/>
                </a:path>
              </a:pathLst>
            </a:custGeom>
            <a:solidFill>
              <a:srgbClr val="A12568"/>
            </a:solidFill>
          </p:spPr>
        </p:sp>
        <p:sp>
          <p:nvSpPr>
            <p:cNvPr id="53" name="TextBox 53"/>
            <p:cNvSpPr txBox="1"/>
            <p:nvPr/>
          </p:nvSpPr>
          <p:spPr>
            <a:xfrm>
              <a:off x="177800" y="-38100"/>
              <a:ext cx="152400" cy="1121280"/>
            </a:xfrm>
            <a:prstGeom prst="rect">
              <a:avLst/>
            </a:prstGeom>
          </p:spPr>
          <p:txBody>
            <a:bodyPr lIns="34578" tIns="34578" rIns="34578" bIns="34578" rtlCol="0" anchor="ctr"/>
            <a:lstStyle/>
            <a:p>
              <a:pPr algn="ctr">
                <a:lnSpc>
                  <a:spcPts val="3079"/>
                </a:lnSpc>
              </a:pPr>
              <a:endParaRPr/>
            </a:p>
          </p:txBody>
        </p:sp>
      </p:grpSp>
      <p:grpSp>
        <p:nvGrpSpPr>
          <p:cNvPr id="54" name="Group 54"/>
          <p:cNvGrpSpPr/>
          <p:nvPr/>
        </p:nvGrpSpPr>
        <p:grpSpPr>
          <a:xfrm>
            <a:off x="11703431" y="4416917"/>
            <a:ext cx="1347978" cy="195430"/>
            <a:chOff x="0" y="0"/>
            <a:chExt cx="557469" cy="80822"/>
          </a:xfrm>
        </p:grpSpPr>
        <p:sp>
          <p:nvSpPr>
            <p:cNvPr id="55" name="Freeform 55"/>
            <p:cNvSpPr/>
            <p:nvPr/>
          </p:nvSpPr>
          <p:spPr>
            <a:xfrm>
              <a:off x="0" y="0"/>
              <a:ext cx="557469" cy="80822"/>
            </a:xfrm>
            <a:custGeom>
              <a:avLst/>
              <a:gdLst/>
              <a:ahLst/>
              <a:cxnLst/>
              <a:rect l="l" t="t" r="r" b="b"/>
              <a:pathLst>
                <a:path w="557469" h="80822">
                  <a:moveTo>
                    <a:pt x="40411" y="0"/>
                  </a:moveTo>
                  <a:lnTo>
                    <a:pt x="517058" y="0"/>
                  </a:lnTo>
                  <a:cubicBezTo>
                    <a:pt x="539376" y="0"/>
                    <a:pt x="557469" y="18093"/>
                    <a:pt x="557469" y="40411"/>
                  </a:cubicBezTo>
                  <a:lnTo>
                    <a:pt x="557469" y="40411"/>
                  </a:lnTo>
                  <a:cubicBezTo>
                    <a:pt x="557469" y="51129"/>
                    <a:pt x="553211" y="61407"/>
                    <a:pt x="545633" y="68986"/>
                  </a:cubicBezTo>
                  <a:cubicBezTo>
                    <a:pt x="538054" y="76564"/>
                    <a:pt x="527775" y="80822"/>
                    <a:pt x="517058" y="80822"/>
                  </a:cubicBezTo>
                  <a:lnTo>
                    <a:pt x="40411" y="80822"/>
                  </a:lnTo>
                  <a:cubicBezTo>
                    <a:pt x="29693" y="80822"/>
                    <a:pt x="19415" y="76564"/>
                    <a:pt x="11836" y="68986"/>
                  </a:cubicBezTo>
                  <a:cubicBezTo>
                    <a:pt x="4258" y="61407"/>
                    <a:pt x="0" y="51129"/>
                    <a:pt x="0" y="40411"/>
                  </a:cubicBezTo>
                  <a:lnTo>
                    <a:pt x="0" y="40411"/>
                  </a:lnTo>
                  <a:cubicBezTo>
                    <a:pt x="0" y="29693"/>
                    <a:pt x="4258" y="19415"/>
                    <a:pt x="11836" y="11836"/>
                  </a:cubicBezTo>
                  <a:cubicBezTo>
                    <a:pt x="19415" y="4258"/>
                    <a:pt x="29693" y="0"/>
                    <a:pt x="40411" y="0"/>
                  </a:cubicBezTo>
                  <a:close/>
                </a:path>
              </a:pathLst>
            </a:custGeom>
            <a:solidFill>
              <a:srgbClr val="A12568"/>
            </a:solidFill>
          </p:spPr>
        </p:sp>
        <p:sp>
          <p:nvSpPr>
            <p:cNvPr id="56" name="TextBox 56"/>
            <p:cNvSpPr txBox="1"/>
            <p:nvPr/>
          </p:nvSpPr>
          <p:spPr>
            <a:xfrm>
              <a:off x="0" y="-38100"/>
              <a:ext cx="557469" cy="118922"/>
            </a:xfrm>
            <a:prstGeom prst="rect">
              <a:avLst/>
            </a:prstGeom>
          </p:spPr>
          <p:txBody>
            <a:bodyPr lIns="34578" tIns="34578" rIns="34578" bIns="34578" rtlCol="0" anchor="ctr"/>
            <a:lstStyle/>
            <a:p>
              <a:pPr algn="ctr">
                <a:lnSpc>
                  <a:spcPts val="3079"/>
                </a:lnSpc>
              </a:pPr>
              <a:endParaRPr/>
            </a:p>
          </p:txBody>
        </p:sp>
      </p:grpSp>
      <p:grpSp>
        <p:nvGrpSpPr>
          <p:cNvPr id="57" name="Group 57"/>
          <p:cNvGrpSpPr>
            <a:grpSpLocks noChangeAspect="1"/>
          </p:cNvGrpSpPr>
          <p:nvPr/>
        </p:nvGrpSpPr>
        <p:grpSpPr>
          <a:xfrm>
            <a:off x="11969652" y="3699097"/>
            <a:ext cx="815536" cy="815536"/>
            <a:chOff x="0" y="0"/>
            <a:chExt cx="495300" cy="495300"/>
          </a:xfrm>
        </p:grpSpPr>
        <p:sp>
          <p:nvSpPr>
            <p:cNvPr id="58" name="Freeform 58"/>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59" name="Freeform 59"/>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60" name="Freeform 60"/>
          <p:cNvSpPr/>
          <p:nvPr/>
        </p:nvSpPr>
        <p:spPr>
          <a:xfrm>
            <a:off x="12193984" y="3923429"/>
            <a:ext cx="366871" cy="366871"/>
          </a:xfrm>
          <a:custGeom>
            <a:avLst/>
            <a:gdLst/>
            <a:ahLst/>
            <a:cxnLst/>
            <a:rect l="l" t="t" r="r" b="b"/>
            <a:pathLst>
              <a:path w="366871" h="366871">
                <a:moveTo>
                  <a:pt x="0" y="0"/>
                </a:moveTo>
                <a:lnTo>
                  <a:pt x="366871" y="0"/>
                </a:lnTo>
                <a:lnTo>
                  <a:pt x="366871" y="366871"/>
                </a:lnTo>
                <a:lnTo>
                  <a:pt x="0" y="3668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1" name="TextBox 61"/>
          <p:cNvSpPr txBox="1"/>
          <p:nvPr/>
        </p:nvSpPr>
        <p:spPr>
          <a:xfrm>
            <a:off x="11354457" y="5217966"/>
            <a:ext cx="2045926" cy="807482"/>
          </a:xfrm>
          <a:prstGeom prst="rect">
            <a:avLst/>
          </a:prstGeom>
        </p:spPr>
        <p:txBody>
          <a:bodyPr lIns="0" tIns="0" rIns="0" bIns="0" rtlCol="0" anchor="t">
            <a:spAutoFit/>
          </a:bodyPr>
          <a:lstStyle/>
          <a:p>
            <a:pPr algn="ctr">
              <a:lnSpc>
                <a:spcPts val="3268"/>
              </a:lnSpc>
            </a:pPr>
            <a:r>
              <a:rPr lang="en-US" sz="2334" b="1">
                <a:solidFill>
                  <a:srgbClr val="0F225B"/>
                </a:solidFill>
                <a:latin typeface="Source Sans Pro Bold"/>
                <a:ea typeface="Source Sans Pro Bold"/>
                <a:cs typeface="Source Sans Pro Bold"/>
                <a:sym typeface="Source Sans Pro Bold"/>
              </a:rPr>
              <a:t>Recomandare </a:t>
            </a:r>
          </a:p>
          <a:p>
            <a:pPr marL="0" lvl="1" indent="0" algn="ctr">
              <a:lnSpc>
                <a:spcPts val="3268"/>
              </a:lnSpc>
              <a:spcBef>
                <a:spcPct val="0"/>
              </a:spcBef>
            </a:pPr>
            <a:r>
              <a:rPr lang="en-US" sz="2334" b="1">
                <a:solidFill>
                  <a:srgbClr val="0F225B"/>
                </a:solidFill>
                <a:latin typeface="Source Sans Pro Bold"/>
                <a:ea typeface="Source Sans Pro Bold"/>
                <a:cs typeface="Source Sans Pro Bold"/>
                <a:sym typeface="Source Sans Pro Bold"/>
              </a:rPr>
              <a:t>diriginte</a:t>
            </a:r>
          </a:p>
        </p:txBody>
      </p:sp>
      <p:grpSp>
        <p:nvGrpSpPr>
          <p:cNvPr id="62" name="Group 62"/>
          <p:cNvGrpSpPr/>
          <p:nvPr/>
        </p:nvGrpSpPr>
        <p:grpSpPr>
          <a:xfrm>
            <a:off x="15447993" y="2992701"/>
            <a:ext cx="2045926" cy="2509597"/>
            <a:chOff x="0" y="0"/>
            <a:chExt cx="635000" cy="778911"/>
          </a:xfrm>
        </p:grpSpPr>
        <p:sp>
          <p:nvSpPr>
            <p:cNvPr id="63" name="Freeform 63"/>
            <p:cNvSpPr/>
            <p:nvPr/>
          </p:nvSpPr>
          <p:spPr>
            <a:xfrm>
              <a:off x="0" y="0"/>
              <a:ext cx="635000" cy="773599"/>
            </a:xfrm>
            <a:custGeom>
              <a:avLst/>
              <a:gdLst/>
              <a:ahLst/>
              <a:cxnLst/>
              <a:rect l="l" t="t" r="r" b="b"/>
              <a:pathLst>
                <a:path w="635000" h="773599">
                  <a:moveTo>
                    <a:pt x="635000" y="44345"/>
                  </a:moveTo>
                  <a:lnTo>
                    <a:pt x="635000" y="620266"/>
                  </a:lnTo>
                  <a:cubicBezTo>
                    <a:pt x="635000" y="646872"/>
                    <a:pt x="618310" y="670619"/>
                    <a:pt x="593277" y="679631"/>
                  </a:cubicBezTo>
                  <a:lnTo>
                    <a:pt x="359223" y="763891"/>
                  </a:lnTo>
                  <a:cubicBezTo>
                    <a:pt x="332255" y="773599"/>
                    <a:pt x="302745" y="773599"/>
                    <a:pt x="275777" y="763891"/>
                  </a:cubicBezTo>
                  <a:lnTo>
                    <a:pt x="41723" y="679631"/>
                  </a:lnTo>
                  <a:cubicBezTo>
                    <a:pt x="16690" y="670619"/>
                    <a:pt x="0" y="646872"/>
                    <a:pt x="0" y="620266"/>
                  </a:cubicBezTo>
                  <a:lnTo>
                    <a:pt x="0" y="44345"/>
                  </a:lnTo>
                  <a:cubicBezTo>
                    <a:pt x="0" y="32584"/>
                    <a:pt x="4672" y="21304"/>
                    <a:pt x="12988" y="12988"/>
                  </a:cubicBezTo>
                  <a:cubicBezTo>
                    <a:pt x="21304" y="4672"/>
                    <a:pt x="32584" y="0"/>
                    <a:pt x="44345" y="0"/>
                  </a:cubicBezTo>
                  <a:lnTo>
                    <a:pt x="590655" y="0"/>
                  </a:lnTo>
                  <a:cubicBezTo>
                    <a:pt x="602416" y="0"/>
                    <a:pt x="613696" y="4672"/>
                    <a:pt x="622012" y="12988"/>
                  </a:cubicBezTo>
                  <a:cubicBezTo>
                    <a:pt x="630328" y="21304"/>
                    <a:pt x="635000" y="32584"/>
                    <a:pt x="635000" y="44345"/>
                  </a:cubicBezTo>
                  <a:close/>
                </a:path>
              </a:pathLst>
            </a:custGeom>
            <a:solidFill>
              <a:srgbClr val="FFFFFF"/>
            </a:solidFill>
            <a:ln w="38100" cap="sq">
              <a:solidFill>
                <a:srgbClr val="A12568"/>
              </a:solidFill>
              <a:prstDash val="solid"/>
              <a:miter/>
            </a:ln>
          </p:spPr>
        </p:sp>
        <p:sp>
          <p:nvSpPr>
            <p:cNvPr id="64" name="TextBox 64"/>
            <p:cNvSpPr txBox="1"/>
            <p:nvPr/>
          </p:nvSpPr>
          <p:spPr>
            <a:xfrm>
              <a:off x="0" y="-38100"/>
              <a:ext cx="635000" cy="702711"/>
            </a:xfrm>
            <a:prstGeom prst="rect">
              <a:avLst/>
            </a:prstGeom>
          </p:spPr>
          <p:txBody>
            <a:bodyPr lIns="34578" tIns="34578" rIns="34578" bIns="34578" rtlCol="0" anchor="ctr"/>
            <a:lstStyle/>
            <a:p>
              <a:pPr algn="ctr">
                <a:lnSpc>
                  <a:spcPts val="3079"/>
                </a:lnSpc>
              </a:pPr>
              <a:endParaRPr/>
            </a:p>
          </p:txBody>
        </p:sp>
      </p:grpSp>
      <p:grpSp>
        <p:nvGrpSpPr>
          <p:cNvPr id="65" name="Group 65"/>
          <p:cNvGrpSpPr/>
          <p:nvPr/>
        </p:nvGrpSpPr>
        <p:grpSpPr>
          <a:xfrm rot="5400000">
            <a:off x="15979612" y="4383727"/>
            <a:ext cx="982688" cy="2619164"/>
            <a:chOff x="0" y="0"/>
            <a:chExt cx="406400" cy="1083180"/>
          </a:xfrm>
        </p:grpSpPr>
        <p:sp>
          <p:nvSpPr>
            <p:cNvPr id="66" name="Freeform 66"/>
            <p:cNvSpPr/>
            <p:nvPr/>
          </p:nvSpPr>
          <p:spPr>
            <a:xfrm>
              <a:off x="27579" y="0"/>
              <a:ext cx="342725" cy="1083180"/>
            </a:xfrm>
            <a:custGeom>
              <a:avLst/>
              <a:gdLst/>
              <a:ahLst/>
              <a:cxnLst/>
              <a:rect l="l" t="t" r="r" b="b"/>
              <a:pathLst>
                <a:path w="342725" h="1083180">
                  <a:moveTo>
                    <a:pt x="74021" y="0"/>
                  </a:moveTo>
                  <a:lnTo>
                    <a:pt x="74021" y="0"/>
                  </a:lnTo>
                  <a:cubicBezTo>
                    <a:pt x="135136" y="0"/>
                    <a:pt x="189843" y="37905"/>
                    <a:pt x="211311" y="95125"/>
                  </a:cubicBezTo>
                  <a:lnTo>
                    <a:pt x="277221" y="270795"/>
                  </a:lnTo>
                  <a:cubicBezTo>
                    <a:pt x="342725" y="445383"/>
                    <a:pt x="342725" y="637797"/>
                    <a:pt x="277221" y="812385"/>
                  </a:cubicBezTo>
                  <a:lnTo>
                    <a:pt x="211311" y="988055"/>
                  </a:lnTo>
                  <a:cubicBezTo>
                    <a:pt x="189843" y="1045275"/>
                    <a:pt x="135136" y="1083180"/>
                    <a:pt x="74021" y="1083180"/>
                  </a:cubicBezTo>
                  <a:lnTo>
                    <a:pt x="74021" y="1083180"/>
                  </a:lnTo>
                  <a:cubicBezTo>
                    <a:pt x="50930" y="1083180"/>
                    <a:pt x="29308" y="1071856"/>
                    <a:pt x="16157" y="1052876"/>
                  </a:cubicBezTo>
                  <a:cubicBezTo>
                    <a:pt x="3006" y="1033896"/>
                    <a:pt x="0" y="1009674"/>
                    <a:pt x="8111" y="988055"/>
                  </a:cubicBezTo>
                  <a:lnTo>
                    <a:pt x="74021" y="812385"/>
                  </a:lnTo>
                  <a:cubicBezTo>
                    <a:pt x="139525" y="637797"/>
                    <a:pt x="139525" y="445383"/>
                    <a:pt x="74021" y="270795"/>
                  </a:cubicBezTo>
                  <a:lnTo>
                    <a:pt x="8111" y="95125"/>
                  </a:lnTo>
                  <a:cubicBezTo>
                    <a:pt x="0" y="73506"/>
                    <a:pt x="3006" y="49284"/>
                    <a:pt x="16157" y="30304"/>
                  </a:cubicBezTo>
                  <a:cubicBezTo>
                    <a:pt x="29308" y="11324"/>
                    <a:pt x="50930" y="0"/>
                    <a:pt x="74021" y="0"/>
                  </a:cubicBezTo>
                  <a:close/>
                </a:path>
              </a:pathLst>
            </a:custGeom>
            <a:solidFill>
              <a:srgbClr val="A12568"/>
            </a:solidFill>
          </p:spPr>
        </p:sp>
        <p:sp>
          <p:nvSpPr>
            <p:cNvPr id="67" name="TextBox 67"/>
            <p:cNvSpPr txBox="1"/>
            <p:nvPr/>
          </p:nvSpPr>
          <p:spPr>
            <a:xfrm>
              <a:off x="177800" y="-38100"/>
              <a:ext cx="152400" cy="1121280"/>
            </a:xfrm>
            <a:prstGeom prst="rect">
              <a:avLst/>
            </a:prstGeom>
          </p:spPr>
          <p:txBody>
            <a:bodyPr lIns="34578" tIns="34578" rIns="34578" bIns="34578" rtlCol="0" anchor="ctr"/>
            <a:lstStyle/>
            <a:p>
              <a:pPr algn="ctr">
                <a:lnSpc>
                  <a:spcPts val="3079"/>
                </a:lnSpc>
              </a:pPr>
              <a:endParaRPr/>
            </a:p>
          </p:txBody>
        </p:sp>
      </p:grpSp>
      <p:grpSp>
        <p:nvGrpSpPr>
          <p:cNvPr id="68" name="Group 68"/>
          <p:cNvGrpSpPr/>
          <p:nvPr/>
        </p:nvGrpSpPr>
        <p:grpSpPr>
          <a:xfrm>
            <a:off x="15796967" y="2894986"/>
            <a:ext cx="1347978" cy="195430"/>
            <a:chOff x="0" y="0"/>
            <a:chExt cx="557469" cy="80822"/>
          </a:xfrm>
        </p:grpSpPr>
        <p:sp>
          <p:nvSpPr>
            <p:cNvPr id="69" name="Freeform 69"/>
            <p:cNvSpPr/>
            <p:nvPr/>
          </p:nvSpPr>
          <p:spPr>
            <a:xfrm>
              <a:off x="0" y="0"/>
              <a:ext cx="557469" cy="80822"/>
            </a:xfrm>
            <a:custGeom>
              <a:avLst/>
              <a:gdLst/>
              <a:ahLst/>
              <a:cxnLst/>
              <a:rect l="l" t="t" r="r" b="b"/>
              <a:pathLst>
                <a:path w="557469" h="80822">
                  <a:moveTo>
                    <a:pt x="40411" y="0"/>
                  </a:moveTo>
                  <a:lnTo>
                    <a:pt x="517058" y="0"/>
                  </a:lnTo>
                  <a:cubicBezTo>
                    <a:pt x="539376" y="0"/>
                    <a:pt x="557469" y="18093"/>
                    <a:pt x="557469" y="40411"/>
                  </a:cubicBezTo>
                  <a:lnTo>
                    <a:pt x="557469" y="40411"/>
                  </a:lnTo>
                  <a:cubicBezTo>
                    <a:pt x="557469" y="51129"/>
                    <a:pt x="553211" y="61407"/>
                    <a:pt x="545633" y="68986"/>
                  </a:cubicBezTo>
                  <a:cubicBezTo>
                    <a:pt x="538054" y="76564"/>
                    <a:pt x="527775" y="80822"/>
                    <a:pt x="517058" y="80822"/>
                  </a:cubicBezTo>
                  <a:lnTo>
                    <a:pt x="40411" y="80822"/>
                  </a:lnTo>
                  <a:cubicBezTo>
                    <a:pt x="29693" y="80822"/>
                    <a:pt x="19415" y="76564"/>
                    <a:pt x="11836" y="68986"/>
                  </a:cubicBezTo>
                  <a:cubicBezTo>
                    <a:pt x="4258" y="61407"/>
                    <a:pt x="0" y="51129"/>
                    <a:pt x="0" y="40411"/>
                  </a:cubicBezTo>
                  <a:lnTo>
                    <a:pt x="0" y="40411"/>
                  </a:lnTo>
                  <a:cubicBezTo>
                    <a:pt x="0" y="29693"/>
                    <a:pt x="4258" y="19415"/>
                    <a:pt x="11836" y="11836"/>
                  </a:cubicBezTo>
                  <a:cubicBezTo>
                    <a:pt x="19415" y="4258"/>
                    <a:pt x="29693" y="0"/>
                    <a:pt x="40411" y="0"/>
                  </a:cubicBezTo>
                  <a:close/>
                </a:path>
              </a:pathLst>
            </a:custGeom>
            <a:solidFill>
              <a:srgbClr val="A12568"/>
            </a:solidFill>
          </p:spPr>
        </p:sp>
        <p:sp>
          <p:nvSpPr>
            <p:cNvPr id="70" name="TextBox 70"/>
            <p:cNvSpPr txBox="1"/>
            <p:nvPr/>
          </p:nvSpPr>
          <p:spPr>
            <a:xfrm>
              <a:off x="0" y="-38100"/>
              <a:ext cx="557469" cy="118922"/>
            </a:xfrm>
            <a:prstGeom prst="rect">
              <a:avLst/>
            </a:prstGeom>
          </p:spPr>
          <p:txBody>
            <a:bodyPr lIns="34578" tIns="34578" rIns="34578" bIns="34578" rtlCol="0" anchor="ctr"/>
            <a:lstStyle/>
            <a:p>
              <a:pPr algn="ctr">
                <a:lnSpc>
                  <a:spcPts val="3079"/>
                </a:lnSpc>
              </a:pPr>
              <a:endParaRPr/>
            </a:p>
          </p:txBody>
        </p:sp>
      </p:grpSp>
      <p:grpSp>
        <p:nvGrpSpPr>
          <p:cNvPr id="71" name="Group 71"/>
          <p:cNvGrpSpPr>
            <a:grpSpLocks noChangeAspect="1"/>
          </p:cNvGrpSpPr>
          <p:nvPr/>
        </p:nvGrpSpPr>
        <p:grpSpPr>
          <a:xfrm>
            <a:off x="16063188" y="2177165"/>
            <a:ext cx="815536" cy="815536"/>
            <a:chOff x="0" y="0"/>
            <a:chExt cx="495300" cy="495300"/>
          </a:xfrm>
        </p:grpSpPr>
        <p:sp>
          <p:nvSpPr>
            <p:cNvPr id="72" name="Freeform 72"/>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73" name="Freeform 73"/>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74" name="Freeform 74"/>
          <p:cNvSpPr/>
          <p:nvPr/>
        </p:nvSpPr>
        <p:spPr>
          <a:xfrm>
            <a:off x="16287520" y="2401497"/>
            <a:ext cx="366871" cy="366871"/>
          </a:xfrm>
          <a:custGeom>
            <a:avLst/>
            <a:gdLst/>
            <a:ahLst/>
            <a:cxnLst/>
            <a:rect l="l" t="t" r="r" b="b"/>
            <a:pathLst>
              <a:path w="366871" h="366871">
                <a:moveTo>
                  <a:pt x="0" y="0"/>
                </a:moveTo>
                <a:lnTo>
                  <a:pt x="366872" y="0"/>
                </a:lnTo>
                <a:lnTo>
                  <a:pt x="366872" y="366872"/>
                </a:lnTo>
                <a:lnTo>
                  <a:pt x="0" y="3668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5" name="TextBox 75"/>
          <p:cNvSpPr txBox="1"/>
          <p:nvPr/>
        </p:nvSpPr>
        <p:spPr>
          <a:xfrm>
            <a:off x="15568662" y="3138993"/>
            <a:ext cx="1804589" cy="2036207"/>
          </a:xfrm>
          <a:prstGeom prst="rect">
            <a:avLst/>
          </a:prstGeom>
        </p:spPr>
        <p:txBody>
          <a:bodyPr lIns="0" tIns="0" rIns="0" bIns="0" rtlCol="0" anchor="t">
            <a:spAutoFit/>
          </a:bodyPr>
          <a:lstStyle/>
          <a:p>
            <a:pPr algn="ctr">
              <a:lnSpc>
                <a:spcPts val="3268"/>
              </a:lnSpc>
            </a:pPr>
            <a:r>
              <a:rPr lang="en-US" sz="2334" b="1">
                <a:solidFill>
                  <a:srgbClr val="0F225B"/>
                </a:solidFill>
                <a:latin typeface="Source Sans Pro Bold"/>
                <a:ea typeface="Source Sans Pro Bold"/>
                <a:cs typeface="Source Sans Pro Bold"/>
                <a:sym typeface="Source Sans Pro Bold"/>
              </a:rPr>
              <a:t>Angajament  </a:t>
            </a:r>
          </a:p>
          <a:p>
            <a:pPr algn="ctr">
              <a:lnSpc>
                <a:spcPts val="3268"/>
              </a:lnSpc>
            </a:pPr>
            <a:r>
              <a:rPr lang="en-US" sz="2334" b="1">
                <a:solidFill>
                  <a:srgbClr val="0F225B"/>
                </a:solidFill>
                <a:latin typeface="Source Sans Pro Bold"/>
                <a:ea typeface="Source Sans Pro Bold"/>
                <a:cs typeface="Source Sans Pro Bold"/>
                <a:sym typeface="Source Sans Pro Bold"/>
              </a:rPr>
              <a:t>susținere</a:t>
            </a:r>
          </a:p>
          <a:p>
            <a:pPr algn="ctr">
              <a:lnSpc>
                <a:spcPts val="3268"/>
              </a:lnSpc>
            </a:pPr>
            <a:r>
              <a:rPr lang="en-US" sz="2334" b="1">
                <a:solidFill>
                  <a:srgbClr val="0F225B"/>
                </a:solidFill>
                <a:latin typeface="Source Sans Pro Bold"/>
                <a:ea typeface="Source Sans Pro Bold"/>
                <a:cs typeface="Source Sans Pro Bold"/>
                <a:sym typeface="Source Sans Pro Bold"/>
              </a:rPr>
              <a:t>Atestat</a:t>
            </a:r>
          </a:p>
          <a:p>
            <a:pPr algn="ctr">
              <a:lnSpc>
                <a:spcPts val="3268"/>
              </a:lnSpc>
            </a:pPr>
            <a:r>
              <a:rPr lang="en-US" sz="2334" b="1">
                <a:solidFill>
                  <a:srgbClr val="0F225B"/>
                </a:solidFill>
                <a:latin typeface="Source Sans Pro Bold"/>
                <a:ea typeface="Source Sans Pro Bold"/>
                <a:cs typeface="Source Sans Pro Bold"/>
                <a:sym typeface="Source Sans Pro Bold"/>
              </a:rPr>
              <a:t>la</a:t>
            </a:r>
          </a:p>
          <a:p>
            <a:pPr marL="0" lvl="1" indent="0" algn="ctr">
              <a:lnSpc>
                <a:spcPts val="3268"/>
              </a:lnSpc>
              <a:spcBef>
                <a:spcPct val="0"/>
              </a:spcBef>
            </a:pPr>
            <a:r>
              <a:rPr lang="en-US" sz="2334" b="1">
                <a:solidFill>
                  <a:srgbClr val="0F225B"/>
                </a:solidFill>
                <a:latin typeface="Source Sans Pro Bold"/>
                <a:ea typeface="Source Sans Pro Bold"/>
                <a:cs typeface="Source Sans Pro Bold"/>
                <a:sym typeface="Source Sans Pro Bold"/>
              </a:rPr>
              <a:t>informatică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75685" y="10115345"/>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2704326" y="240054"/>
            <a:ext cx="14144863" cy="1566544"/>
          </a:xfrm>
          <a:prstGeom prst="rect">
            <a:avLst/>
          </a:prstGeom>
        </p:spPr>
        <p:txBody>
          <a:bodyPr lIns="0" tIns="0" rIns="0" bIns="0" rtlCol="0" anchor="t">
            <a:spAutoFit/>
          </a:bodyPr>
          <a:lstStyle/>
          <a:p>
            <a:pPr algn="ctr">
              <a:lnSpc>
                <a:spcPts val="12880"/>
              </a:lnSpc>
            </a:pPr>
            <a:r>
              <a:rPr lang="ro-RO" sz="9200" b="1" dirty="0">
                <a:solidFill>
                  <a:srgbClr val="233E8B"/>
                </a:solidFill>
                <a:latin typeface="Canva Sans Bold"/>
                <a:ea typeface="Canva Sans Bold"/>
                <a:cs typeface="Canva Sans Bold"/>
                <a:sym typeface="Canva Sans Bold"/>
              </a:rPr>
              <a:t>ORDINEA DE ZI</a:t>
            </a:r>
            <a:endParaRPr lang="en-US" sz="9200" b="1" dirty="0">
              <a:solidFill>
                <a:srgbClr val="233E8B"/>
              </a:solidFill>
              <a:latin typeface="Canva Sans Bold"/>
              <a:ea typeface="Canva Sans Bold"/>
              <a:cs typeface="Canva Sans Bold"/>
              <a:sym typeface="Canva Sans Bold"/>
            </a:endParaRPr>
          </a:p>
        </p:txBody>
      </p:sp>
      <p:sp>
        <p:nvSpPr>
          <p:cNvPr id="10" name="Content Placeholder 2"/>
          <p:cNvSpPr txBox="1">
            <a:spLocks/>
          </p:cNvSpPr>
          <p:nvPr/>
        </p:nvSpPr>
        <p:spPr>
          <a:xfrm>
            <a:off x="1524000" y="2476500"/>
            <a:ext cx="15544800" cy="501330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t-IT" sz="4000" b="1" dirty="0">
                <a:solidFill>
                  <a:schemeClr val="tx2">
                    <a:lumMod val="75000"/>
                  </a:schemeClr>
                </a:solidFill>
              </a:rPr>
              <a:t>Programul Erasmus+;</a:t>
            </a:r>
          </a:p>
          <a:p>
            <a:r>
              <a:rPr lang="it-IT" sz="4000" b="1" dirty="0">
                <a:solidFill>
                  <a:schemeClr val="tx2">
                    <a:lumMod val="75000"/>
                  </a:schemeClr>
                </a:solidFill>
              </a:rPr>
              <a:t>Prezentare proiect (obiective, activit</a:t>
            </a:r>
            <a:r>
              <a:rPr lang="ro-RO" sz="4000" b="1" dirty="0">
                <a:solidFill>
                  <a:schemeClr val="tx2">
                    <a:lumMod val="75000"/>
                  </a:schemeClr>
                </a:solidFill>
              </a:rPr>
              <a:t>ăț</a:t>
            </a:r>
            <a:r>
              <a:rPr lang="it-IT" sz="4000" b="1" dirty="0">
                <a:solidFill>
                  <a:schemeClr val="tx2">
                    <a:lumMod val="75000"/>
                  </a:schemeClr>
                </a:solidFill>
              </a:rPr>
              <a:t>i, rezultate a</a:t>
            </a:r>
            <a:r>
              <a:rPr lang="ro-RO" sz="4000" b="1" dirty="0">
                <a:solidFill>
                  <a:schemeClr val="tx2">
                    <a:lumMod val="75000"/>
                  </a:schemeClr>
                </a:solidFill>
              </a:rPr>
              <a:t>ș</a:t>
            </a:r>
            <a:r>
              <a:rPr lang="it-IT" sz="4000" b="1" dirty="0">
                <a:solidFill>
                  <a:schemeClr val="tx2">
                    <a:lumMod val="75000"/>
                  </a:schemeClr>
                </a:solidFill>
              </a:rPr>
              <a:t>teptate);</a:t>
            </a:r>
          </a:p>
          <a:p>
            <a:r>
              <a:rPr lang="it-IT" sz="4000" b="1" dirty="0">
                <a:solidFill>
                  <a:schemeClr val="tx2">
                    <a:lumMod val="75000"/>
                  </a:schemeClr>
                </a:solidFill>
              </a:rPr>
              <a:t>Activit</a:t>
            </a:r>
            <a:r>
              <a:rPr lang="ro-RO" sz="4000" b="1" dirty="0">
                <a:solidFill>
                  <a:schemeClr val="tx2">
                    <a:lumMod val="75000"/>
                  </a:schemeClr>
                </a:solidFill>
              </a:rPr>
              <a:t>ăț</a:t>
            </a:r>
            <a:r>
              <a:rPr lang="it-IT" sz="4000" b="1" dirty="0">
                <a:solidFill>
                  <a:schemeClr val="tx2">
                    <a:lumMod val="75000"/>
                  </a:schemeClr>
                </a:solidFill>
              </a:rPr>
              <a:t>i principale: recrutare </a:t>
            </a:r>
            <a:r>
              <a:rPr lang="ro-RO" sz="4000" b="1" dirty="0">
                <a:solidFill>
                  <a:schemeClr val="tx2">
                    <a:lumMod val="75000"/>
                  </a:schemeClr>
                </a:solidFill>
              </a:rPr>
              <a:t>ș</a:t>
            </a:r>
            <a:r>
              <a:rPr lang="it-IT" sz="4000" b="1" dirty="0">
                <a:solidFill>
                  <a:schemeClr val="tx2">
                    <a:lumMod val="75000"/>
                  </a:schemeClr>
                </a:solidFill>
              </a:rPr>
              <a:t>i selec</a:t>
            </a:r>
            <a:r>
              <a:rPr lang="ro-RO" sz="4000" b="1" dirty="0">
                <a:solidFill>
                  <a:schemeClr val="tx2">
                    <a:lumMod val="75000"/>
                  </a:schemeClr>
                </a:solidFill>
              </a:rPr>
              <a:t>ț</a:t>
            </a:r>
            <a:r>
              <a:rPr lang="it-IT" sz="4000" b="1" dirty="0">
                <a:solidFill>
                  <a:schemeClr val="tx2">
                    <a:lumMod val="75000"/>
                  </a:schemeClr>
                </a:solidFill>
              </a:rPr>
              <a:t>ie, preg</a:t>
            </a:r>
            <a:r>
              <a:rPr lang="ro-RO" sz="4000" b="1" dirty="0">
                <a:solidFill>
                  <a:schemeClr val="tx2">
                    <a:lumMod val="75000"/>
                  </a:schemeClr>
                </a:solidFill>
              </a:rPr>
              <a:t>ă</a:t>
            </a:r>
            <a:r>
              <a:rPr lang="it-IT" sz="4000" b="1" dirty="0">
                <a:solidFill>
                  <a:schemeClr val="tx2">
                    <a:lumMod val="75000"/>
                  </a:schemeClr>
                </a:solidFill>
              </a:rPr>
              <a:t>tire, mobilitate participan</a:t>
            </a:r>
            <a:r>
              <a:rPr lang="ro-RO" sz="4000" b="1" dirty="0">
                <a:solidFill>
                  <a:schemeClr val="tx2">
                    <a:lumMod val="75000"/>
                  </a:schemeClr>
                </a:solidFill>
              </a:rPr>
              <a:t>ț</a:t>
            </a:r>
            <a:r>
              <a:rPr lang="it-IT" sz="4000" b="1" dirty="0">
                <a:solidFill>
                  <a:schemeClr val="tx2">
                    <a:lumMod val="75000"/>
                  </a:schemeClr>
                </a:solidFill>
              </a:rPr>
              <a:t>i;</a:t>
            </a:r>
          </a:p>
          <a:p>
            <a:r>
              <a:rPr lang="it-IT" sz="4000" b="1" dirty="0">
                <a:solidFill>
                  <a:schemeClr val="tx2">
                    <a:lumMod val="75000"/>
                  </a:schemeClr>
                </a:solidFill>
              </a:rPr>
              <a:t>Drepturi </a:t>
            </a:r>
            <a:r>
              <a:rPr lang="ro-RO" sz="4000" b="1" dirty="0">
                <a:solidFill>
                  <a:schemeClr val="tx2">
                    <a:lumMod val="75000"/>
                  </a:schemeClr>
                </a:solidFill>
              </a:rPr>
              <a:t>ș</a:t>
            </a:r>
            <a:r>
              <a:rPr lang="it-IT" sz="4000" b="1" dirty="0">
                <a:solidFill>
                  <a:schemeClr val="tx2">
                    <a:lumMod val="75000"/>
                  </a:schemeClr>
                </a:solidFill>
              </a:rPr>
              <a:t>i obliga</a:t>
            </a:r>
            <a:r>
              <a:rPr lang="ro-RO" sz="4000" b="1" dirty="0">
                <a:solidFill>
                  <a:schemeClr val="tx2">
                    <a:lumMod val="75000"/>
                  </a:schemeClr>
                </a:solidFill>
              </a:rPr>
              <a:t>ț</a:t>
            </a:r>
            <a:r>
              <a:rPr lang="it-IT" sz="4000" b="1" dirty="0">
                <a:solidFill>
                  <a:schemeClr val="tx2">
                    <a:lumMod val="75000"/>
                  </a:schemeClr>
                </a:solidFill>
              </a:rPr>
              <a:t>ii participan</a:t>
            </a:r>
            <a:r>
              <a:rPr lang="ro-RO" sz="4000" b="1" dirty="0">
                <a:solidFill>
                  <a:schemeClr val="tx2">
                    <a:lumMod val="75000"/>
                  </a:schemeClr>
                </a:solidFill>
              </a:rPr>
              <a:t>ț</a:t>
            </a:r>
            <a:r>
              <a:rPr lang="it-IT" sz="4000" b="1" dirty="0">
                <a:solidFill>
                  <a:schemeClr val="tx2">
                    <a:lumMod val="75000"/>
                  </a:schemeClr>
                </a:solidFill>
              </a:rPr>
              <a:t>i;</a:t>
            </a:r>
          </a:p>
          <a:p>
            <a:r>
              <a:rPr lang="it-IT" sz="4000" b="1" dirty="0">
                <a:solidFill>
                  <a:schemeClr val="tx2">
                    <a:lumMod val="75000"/>
                  </a:schemeClr>
                </a:solidFill>
              </a:rPr>
              <a:t>Documente: Contracte de mobilitate, Acord de formare, Acord de Calitate, </a:t>
            </a:r>
            <a:r>
              <a:rPr lang="en-US" sz="4000" b="1" dirty="0" err="1">
                <a:solidFill>
                  <a:schemeClr val="tx2">
                    <a:lumMod val="75000"/>
                  </a:schemeClr>
                </a:solidFill>
              </a:rPr>
              <a:t>Regulament</a:t>
            </a:r>
            <a:r>
              <a:rPr lang="en-US" sz="4000" b="1" dirty="0">
                <a:solidFill>
                  <a:schemeClr val="tx2">
                    <a:lumMod val="75000"/>
                  </a:schemeClr>
                </a:solidFill>
              </a:rPr>
              <a:t> de </a:t>
            </a:r>
            <a:r>
              <a:rPr lang="en-US" sz="4000" b="1" dirty="0" err="1">
                <a:solidFill>
                  <a:schemeClr val="tx2">
                    <a:lumMod val="75000"/>
                  </a:schemeClr>
                </a:solidFill>
              </a:rPr>
              <a:t>Ordine</a:t>
            </a:r>
            <a:r>
              <a:rPr lang="en-US" sz="4000" b="1" dirty="0">
                <a:solidFill>
                  <a:schemeClr val="tx2">
                    <a:lumMod val="75000"/>
                  </a:schemeClr>
                </a:solidFill>
              </a:rPr>
              <a:t> </a:t>
            </a:r>
            <a:r>
              <a:rPr lang="en-US" sz="4000" b="1" dirty="0" err="1">
                <a:solidFill>
                  <a:schemeClr val="tx2">
                    <a:lumMod val="75000"/>
                  </a:schemeClr>
                </a:solidFill>
              </a:rPr>
              <a:t>Interioar</a:t>
            </a:r>
            <a:r>
              <a:rPr lang="ro-RO" sz="4000" b="1" dirty="0">
                <a:solidFill>
                  <a:schemeClr val="tx2">
                    <a:lumMod val="75000"/>
                  </a:schemeClr>
                </a:solidFill>
              </a:rPr>
              <a:t>ă</a:t>
            </a:r>
            <a:r>
              <a:rPr lang="en-US" sz="4000" b="1" dirty="0">
                <a:solidFill>
                  <a:schemeClr val="tx2">
                    <a:lumMod val="75000"/>
                  </a:schemeClr>
                </a:solidFill>
              </a:rPr>
              <a:t> </a:t>
            </a:r>
            <a:r>
              <a:rPr lang="en-US" sz="4000" b="1" dirty="0" err="1">
                <a:solidFill>
                  <a:schemeClr val="tx2">
                    <a:lumMod val="75000"/>
                  </a:schemeClr>
                </a:solidFill>
              </a:rPr>
              <a:t>Proiect</a:t>
            </a:r>
            <a:r>
              <a:rPr lang="en-US" sz="4000" b="1" dirty="0">
                <a:solidFill>
                  <a:schemeClr val="tx2">
                    <a:lumMod val="75000"/>
                  </a:schemeClr>
                </a:solidFill>
              </a:rPr>
              <a:t>;</a:t>
            </a:r>
            <a:endParaRPr lang="en-GB" sz="4000" b="1" dirty="0">
              <a:solidFill>
                <a:schemeClr val="tx2">
                  <a:lumMod val="75000"/>
                </a:schemeClr>
              </a:solidFill>
            </a:endParaRPr>
          </a:p>
          <a:p>
            <a:r>
              <a:rPr lang="it-IT" sz="4000" b="1" dirty="0">
                <a:solidFill>
                  <a:schemeClr val="tx2">
                    <a:lumMod val="75000"/>
                  </a:schemeClr>
                </a:solidFill>
              </a:rPr>
              <a:t>Certificarea </a:t>
            </a:r>
            <a:r>
              <a:rPr lang="ro-RO" sz="4000" b="1" dirty="0">
                <a:solidFill>
                  <a:schemeClr val="tx2">
                    <a:lumMod val="75000"/>
                  </a:schemeClr>
                </a:solidFill>
              </a:rPr>
              <a:t>ș</a:t>
            </a:r>
            <a:r>
              <a:rPr lang="it-IT" sz="4000" b="1" dirty="0">
                <a:solidFill>
                  <a:schemeClr val="tx2">
                    <a:lumMod val="75000"/>
                  </a:schemeClr>
                </a:solidFill>
              </a:rPr>
              <a:t>i recunoa</a:t>
            </a:r>
            <a:r>
              <a:rPr lang="ro-RO" sz="4000" b="1" dirty="0">
                <a:solidFill>
                  <a:schemeClr val="tx2">
                    <a:lumMod val="75000"/>
                  </a:schemeClr>
                </a:solidFill>
              </a:rPr>
              <a:t>ș</a:t>
            </a:r>
            <a:r>
              <a:rPr lang="it-IT" sz="4000" b="1" dirty="0">
                <a:solidFill>
                  <a:schemeClr val="tx2">
                    <a:lumMod val="75000"/>
                  </a:schemeClr>
                </a:solidFill>
              </a:rPr>
              <a:t>terea stagiului de practic</a:t>
            </a:r>
            <a:r>
              <a:rPr lang="ro-RO" sz="4000" b="1" dirty="0">
                <a:solidFill>
                  <a:schemeClr val="tx2">
                    <a:lumMod val="75000"/>
                  </a:schemeClr>
                </a:solidFill>
              </a:rPr>
              <a:t>ă</a:t>
            </a:r>
            <a:r>
              <a:rPr lang="it-IT" sz="4000" b="1" dirty="0">
                <a:solidFill>
                  <a:schemeClr val="tx2">
                    <a:lumMod val="75000"/>
                  </a:schemeClr>
                </a:solidFill>
              </a:rPr>
              <a:t>; </a:t>
            </a:r>
          </a:p>
          <a:p>
            <a:r>
              <a:rPr lang="it-IT" sz="4000" b="1" dirty="0">
                <a:solidFill>
                  <a:schemeClr val="tx2">
                    <a:lumMod val="75000"/>
                  </a:schemeClr>
                </a:solidFill>
              </a:rPr>
              <a:t>Di</a:t>
            </a:r>
            <a:r>
              <a:rPr lang="en-US" sz="4000" b="1" dirty="0" err="1">
                <a:solidFill>
                  <a:schemeClr val="tx2">
                    <a:lumMod val="75000"/>
                  </a:schemeClr>
                </a:solidFill>
              </a:rPr>
              <a:t>scu</a:t>
            </a:r>
            <a:r>
              <a:rPr lang="ro-RO" sz="4000" b="1" dirty="0">
                <a:solidFill>
                  <a:schemeClr val="tx2">
                    <a:lumMod val="75000"/>
                  </a:schemeClr>
                </a:solidFill>
              </a:rPr>
              <a:t>ț</a:t>
            </a:r>
            <a:r>
              <a:rPr lang="en-US" sz="4000" b="1" dirty="0">
                <a:solidFill>
                  <a:schemeClr val="tx2">
                    <a:lumMod val="75000"/>
                  </a:schemeClr>
                </a:solidFill>
              </a:rPr>
              <a:t>ii.</a:t>
            </a:r>
            <a:endParaRPr lang="en-GB" sz="4000" b="1" dirty="0">
              <a:solidFill>
                <a:schemeClr val="tx2">
                  <a:lumMod val="75000"/>
                </a:schemeClr>
              </a:solidFill>
            </a:endParaRPr>
          </a:p>
        </p:txBody>
      </p:sp>
    </p:spTree>
    <p:extLst>
      <p:ext uri="{BB962C8B-B14F-4D97-AF65-F5344CB8AC3E}">
        <p14:creationId xmlns:p14="http://schemas.microsoft.com/office/powerpoint/2010/main" val="2178930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3094362" y="2807979"/>
            <a:ext cx="1113126" cy="183429"/>
          </a:xfrm>
          <a:custGeom>
            <a:avLst/>
            <a:gdLst/>
            <a:ahLst/>
            <a:cxnLst/>
            <a:rect l="l" t="t" r="r" b="b"/>
            <a:pathLst>
              <a:path w="1113126" h="183429">
                <a:moveTo>
                  <a:pt x="0" y="0"/>
                </a:moveTo>
                <a:lnTo>
                  <a:pt x="1113126" y="0"/>
                </a:lnTo>
                <a:lnTo>
                  <a:pt x="1113126" y="183428"/>
                </a:lnTo>
                <a:lnTo>
                  <a:pt x="0" y="183428"/>
                </a:lnTo>
                <a:lnTo>
                  <a:pt x="0" y="0"/>
                </a:lnTo>
                <a:close/>
              </a:path>
            </a:pathLst>
          </a:custGeom>
          <a:blipFill>
            <a:blip r:embed="rId2">
              <a:extLst>
                <a:ext uri="{96DAC541-7B7A-43D3-8B79-37D633B846F1}">
                  <asvg:svgBlip xmlns:asvg="http://schemas.microsoft.com/office/drawing/2016/SVG/main" r:embed="rId3"/>
                </a:ext>
              </a:extLst>
            </a:blip>
            <a:stretch>
              <a:fillRect l="-44867"/>
            </a:stretch>
          </a:blipFill>
        </p:spPr>
      </p:sp>
      <p:grpSp>
        <p:nvGrpSpPr>
          <p:cNvPr id="3" name="Group 3"/>
          <p:cNvGrpSpPr/>
          <p:nvPr/>
        </p:nvGrpSpPr>
        <p:grpSpPr>
          <a:xfrm rot="-5400000">
            <a:off x="-577588" y="3482796"/>
            <a:ext cx="5008664" cy="2636003"/>
            <a:chOff x="0" y="0"/>
            <a:chExt cx="1232766" cy="648791"/>
          </a:xfrm>
        </p:grpSpPr>
        <p:sp>
          <p:nvSpPr>
            <p:cNvPr id="4" name="Freeform 4"/>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000000"/>
            </a:solidFill>
          </p:spPr>
        </p:sp>
        <p:sp>
          <p:nvSpPr>
            <p:cNvPr id="5" name="TextBox 5"/>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6" name="Group 6"/>
          <p:cNvGrpSpPr>
            <a:grpSpLocks noChangeAspect="1"/>
          </p:cNvGrpSpPr>
          <p:nvPr/>
        </p:nvGrpSpPr>
        <p:grpSpPr>
          <a:xfrm>
            <a:off x="2115104" y="2473398"/>
            <a:ext cx="1129641" cy="1129641"/>
            <a:chOff x="0" y="0"/>
            <a:chExt cx="495300" cy="495300"/>
          </a:xfrm>
        </p:grpSpPr>
        <p:sp>
          <p:nvSpPr>
            <p:cNvPr id="7" name="Freeform 7"/>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107465"/>
            </a:solidFill>
          </p:spPr>
        </p:sp>
        <p:sp>
          <p:nvSpPr>
            <p:cNvPr id="8" name="Freeform 8"/>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107465"/>
            </a:solidFill>
          </p:spPr>
        </p:sp>
      </p:grpSp>
      <p:grpSp>
        <p:nvGrpSpPr>
          <p:cNvPr id="9" name="Group 9"/>
          <p:cNvGrpSpPr/>
          <p:nvPr/>
        </p:nvGrpSpPr>
        <p:grpSpPr>
          <a:xfrm rot="-5400000">
            <a:off x="-727972" y="3314720"/>
            <a:ext cx="5008664" cy="2636003"/>
            <a:chOff x="0" y="0"/>
            <a:chExt cx="1232766" cy="648791"/>
          </a:xfrm>
        </p:grpSpPr>
        <p:sp>
          <p:nvSpPr>
            <p:cNvPr id="10" name="Freeform 10"/>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233E8B"/>
            </a:solidFill>
          </p:spPr>
        </p:sp>
        <p:sp>
          <p:nvSpPr>
            <p:cNvPr id="11" name="TextBox 11"/>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12" name="Group 12"/>
          <p:cNvGrpSpPr/>
          <p:nvPr/>
        </p:nvGrpSpPr>
        <p:grpSpPr>
          <a:xfrm rot="1088256">
            <a:off x="794490" y="6047121"/>
            <a:ext cx="1963741" cy="459960"/>
            <a:chOff x="0" y="0"/>
            <a:chExt cx="556892" cy="130439"/>
          </a:xfrm>
        </p:grpSpPr>
        <p:sp>
          <p:nvSpPr>
            <p:cNvPr id="13" name="Freeform 13"/>
            <p:cNvSpPr/>
            <p:nvPr/>
          </p:nvSpPr>
          <p:spPr>
            <a:xfrm>
              <a:off x="0" y="0"/>
              <a:ext cx="556892" cy="130439"/>
            </a:xfrm>
            <a:custGeom>
              <a:avLst/>
              <a:gdLst/>
              <a:ahLst/>
              <a:cxnLst/>
              <a:rect l="l" t="t" r="r" b="b"/>
              <a:pathLst>
                <a:path w="556892" h="130439">
                  <a:moveTo>
                    <a:pt x="65219" y="0"/>
                  </a:moveTo>
                  <a:lnTo>
                    <a:pt x="491673" y="0"/>
                  </a:lnTo>
                  <a:cubicBezTo>
                    <a:pt x="508970" y="0"/>
                    <a:pt x="525559" y="6871"/>
                    <a:pt x="537790" y="19102"/>
                  </a:cubicBezTo>
                  <a:cubicBezTo>
                    <a:pt x="550021" y="31333"/>
                    <a:pt x="556892" y="47922"/>
                    <a:pt x="556892" y="65219"/>
                  </a:cubicBezTo>
                  <a:lnTo>
                    <a:pt x="556892" y="65219"/>
                  </a:lnTo>
                  <a:cubicBezTo>
                    <a:pt x="556892" y="101239"/>
                    <a:pt x="527692" y="130439"/>
                    <a:pt x="491673" y="130439"/>
                  </a:cubicBezTo>
                  <a:lnTo>
                    <a:pt x="65219" y="130439"/>
                  </a:lnTo>
                  <a:cubicBezTo>
                    <a:pt x="47922" y="130439"/>
                    <a:pt x="31333" y="123568"/>
                    <a:pt x="19102" y="111337"/>
                  </a:cubicBezTo>
                  <a:cubicBezTo>
                    <a:pt x="6871" y="99106"/>
                    <a:pt x="0" y="82517"/>
                    <a:pt x="0" y="65219"/>
                  </a:cubicBezTo>
                  <a:lnTo>
                    <a:pt x="0" y="65219"/>
                  </a:lnTo>
                  <a:cubicBezTo>
                    <a:pt x="0" y="47922"/>
                    <a:pt x="6871" y="31333"/>
                    <a:pt x="19102" y="19102"/>
                  </a:cubicBezTo>
                  <a:cubicBezTo>
                    <a:pt x="31333" y="6871"/>
                    <a:pt x="47922" y="0"/>
                    <a:pt x="65219" y="0"/>
                  </a:cubicBezTo>
                  <a:close/>
                </a:path>
              </a:pathLst>
            </a:custGeom>
            <a:solidFill>
              <a:srgbClr val="FFFFFF"/>
            </a:solidFill>
          </p:spPr>
        </p:sp>
        <p:sp>
          <p:nvSpPr>
            <p:cNvPr id="14" name="TextBox 14"/>
            <p:cNvSpPr txBox="1"/>
            <p:nvPr/>
          </p:nvSpPr>
          <p:spPr>
            <a:xfrm>
              <a:off x="0" y="-38100"/>
              <a:ext cx="556892" cy="168539"/>
            </a:xfrm>
            <a:prstGeom prst="rect">
              <a:avLst/>
            </a:prstGeom>
          </p:spPr>
          <p:txBody>
            <a:bodyPr lIns="50800" tIns="50800" rIns="50800" bIns="50800" rtlCol="0" anchor="ctr"/>
            <a:lstStyle/>
            <a:p>
              <a:pPr algn="ctr">
                <a:lnSpc>
                  <a:spcPts val="3079"/>
                </a:lnSpc>
              </a:pPr>
              <a:endParaRPr/>
            </a:p>
          </p:txBody>
        </p:sp>
      </p:grpSp>
      <p:grpSp>
        <p:nvGrpSpPr>
          <p:cNvPr id="15" name="Group 15"/>
          <p:cNvGrpSpPr>
            <a:grpSpLocks noChangeAspect="1"/>
          </p:cNvGrpSpPr>
          <p:nvPr/>
        </p:nvGrpSpPr>
        <p:grpSpPr>
          <a:xfrm>
            <a:off x="1964721" y="2305322"/>
            <a:ext cx="1129641" cy="1129641"/>
            <a:chOff x="0" y="0"/>
            <a:chExt cx="495300" cy="495300"/>
          </a:xfrm>
        </p:grpSpPr>
        <p:sp>
          <p:nvSpPr>
            <p:cNvPr id="16" name="Freeform 16"/>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82578"/>
            </a:solidFill>
          </p:spPr>
        </p:sp>
        <p:sp>
          <p:nvSpPr>
            <p:cNvPr id="17" name="Freeform 17"/>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8" name="TextBox 18"/>
          <p:cNvSpPr txBox="1"/>
          <p:nvPr/>
        </p:nvSpPr>
        <p:spPr>
          <a:xfrm>
            <a:off x="746094" y="3912897"/>
            <a:ext cx="2060531" cy="1012191"/>
          </a:xfrm>
          <a:prstGeom prst="rect">
            <a:avLst/>
          </a:prstGeom>
        </p:spPr>
        <p:txBody>
          <a:bodyPr lIns="0" tIns="0" rIns="0" bIns="0" rtlCol="0" anchor="t">
            <a:spAutoFit/>
          </a:bodyPr>
          <a:lstStyle/>
          <a:p>
            <a:pPr marL="0" lvl="1" indent="0" algn="l">
              <a:lnSpc>
                <a:spcPts val="4059"/>
              </a:lnSpc>
              <a:spcBef>
                <a:spcPct val="0"/>
              </a:spcBef>
            </a:pPr>
            <a:r>
              <a:rPr lang="en-US" sz="2899" b="1">
                <a:solidFill>
                  <a:srgbClr val="FFFFFF"/>
                </a:solidFill>
                <a:latin typeface="Source Sans Pro Bold"/>
                <a:ea typeface="Source Sans Pro Bold"/>
                <a:cs typeface="Source Sans Pro Bold"/>
                <a:sym typeface="Source Sans Pro Bold"/>
              </a:rPr>
              <a:t>Pregătire pedagogică</a:t>
            </a:r>
          </a:p>
        </p:txBody>
      </p:sp>
      <p:sp>
        <p:nvSpPr>
          <p:cNvPr id="19" name="TextBox 19"/>
          <p:cNvSpPr txBox="1"/>
          <p:nvPr/>
        </p:nvSpPr>
        <p:spPr>
          <a:xfrm rot="1177873">
            <a:off x="993349" y="6019006"/>
            <a:ext cx="1785827" cy="453391"/>
          </a:xfrm>
          <a:prstGeom prst="rect">
            <a:avLst/>
          </a:prstGeom>
        </p:spPr>
        <p:txBody>
          <a:bodyPr lIns="0" tIns="0" rIns="0" bIns="0" rtlCol="0" anchor="t">
            <a:spAutoFit/>
          </a:bodyPr>
          <a:lstStyle/>
          <a:p>
            <a:pPr marL="0" lvl="0" indent="0" algn="l">
              <a:lnSpc>
                <a:spcPts val="3899"/>
              </a:lnSpc>
              <a:spcBef>
                <a:spcPct val="0"/>
              </a:spcBef>
            </a:pPr>
            <a:r>
              <a:rPr lang="en-US" sz="2599" b="1" u="none" strike="noStrike" spc="135">
                <a:solidFill>
                  <a:srgbClr val="0F225B"/>
                </a:solidFill>
                <a:latin typeface="Source Sans Pro Bold"/>
                <a:ea typeface="Source Sans Pro Bold"/>
                <a:cs typeface="Source Sans Pro Bold"/>
                <a:sym typeface="Source Sans Pro Bold"/>
              </a:rPr>
              <a:t>12 ore </a:t>
            </a:r>
          </a:p>
        </p:txBody>
      </p:sp>
      <p:sp>
        <p:nvSpPr>
          <p:cNvPr id="20" name="TextBox 20"/>
          <p:cNvSpPr txBox="1"/>
          <p:nvPr/>
        </p:nvSpPr>
        <p:spPr>
          <a:xfrm>
            <a:off x="883447" y="2797019"/>
            <a:ext cx="703448" cy="496013"/>
          </a:xfrm>
          <a:prstGeom prst="rect">
            <a:avLst/>
          </a:prstGeom>
        </p:spPr>
        <p:txBody>
          <a:bodyPr lIns="0" tIns="0" rIns="0" bIns="0" rtlCol="0" anchor="t">
            <a:spAutoFit/>
          </a:bodyPr>
          <a:lstStyle/>
          <a:p>
            <a:pPr algn="l">
              <a:lnSpc>
                <a:spcPts val="4160"/>
              </a:lnSpc>
            </a:pPr>
            <a:r>
              <a:rPr lang="en-US" sz="2971" b="1" spc="124">
                <a:solidFill>
                  <a:srgbClr val="FFFFFF"/>
                </a:solidFill>
                <a:latin typeface="Source Sans Pro Bold"/>
                <a:ea typeface="Source Sans Pro Bold"/>
                <a:cs typeface="Source Sans Pro Bold"/>
                <a:sym typeface="Source Sans Pro Bold"/>
              </a:rPr>
              <a:t>01</a:t>
            </a:r>
          </a:p>
        </p:txBody>
      </p:sp>
      <p:sp>
        <p:nvSpPr>
          <p:cNvPr id="21" name="Freeform 21"/>
          <p:cNvSpPr/>
          <p:nvPr/>
        </p:nvSpPr>
        <p:spPr>
          <a:xfrm>
            <a:off x="9748887" y="3307425"/>
            <a:ext cx="462083" cy="479464"/>
          </a:xfrm>
          <a:custGeom>
            <a:avLst/>
            <a:gdLst/>
            <a:ahLst/>
            <a:cxnLst/>
            <a:rect l="l" t="t" r="r" b="b"/>
            <a:pathLst>
              <a:path w="462083" h="479464">
                <a:moveTo>
                  <a:pt x="0" y="0"/>
                </a:moveTo>
                <a:lnTo>
                  <a:pt x="462083" y="0"/>
                </a:lnTo>
                <a:lnTo>
                  <a:pt x="462083" y="479464"/>
                </a:lnTo>
                <a:lnTo>
                  <a:pt x="0" y="479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2" name="Group 22"/>
          <p:cNvGrpSpPr/>
          <p:nvPr/>
        </p:nvGrpSpPr>
        <p:grpSpPr>
          <a:xfrm rot="-5400000">
            <a:off x="6968766" y="4080945"/>
            <a:ext cx="5008664" cy="2636003"/>
            <a:chOff x="0" y="0"/>
            <a:chExt cx="1232766" cy="648791"/>
          </a:xfrm>
        </p:grpSpPr>
        <p:sp>
          <p:nvSpPr>
            <p:cNvPr id="23" name="Freeform 23"/>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000000"/>
            </a:solidFill>
          </p:spPr>
        </p:sp>
        <p:sp>
          <p:nvSpPr>
            <p:cNvPr id="24" name="TextBox 24"/>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25" name="Group 25"/>
          <p:cNvGrpSpPr/>
          <p:nvPr/>
        </p:nvGrpSpPr>
        <p:grpSpPr>
          <a:xfrm rot="-5400000">
            <a:off x="6818383" y="3912869"/>
            <a:ext cx="5008664" cy="2636003"/>
            <a:chOff x="0" y="0"/>
            <a:chExt cx="1232766" cy="648791"/>
          </a:xfrm>
        </p:grpSpPr>
        <p:sp>
          <p:nvSpPr>
            <p:cNvPr id="26" name="Freeform 26"/>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233E8B"/>
            </a:solidFill>
          </p:spPr>
        </p:sp>
        <p:sp>
          <p:nvSpPr>
            <p:cNvPr id="27" name="TextBox 27"/>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28" name="Group 28"/>
          <p:cNvGrpSpPr/>
          <p:nvPr/>
        </p:nvGrpSpPr>
        <p:grpSpPr>
          <a:xfrm rot="1088256">
            <a:off x="8340844" y="6645270"/>
            <a:ext cx="1963741" cy="459960"/>
            <a:chOff x="0" y="0"/>
            <a:chExt cx="556892" cy="130439"/>
          </a:xfrm>
        </p:grpSpPr>
        <p:sp>
          <p:nvSpPr>
            <p:cNvPr id="29" name="Freeform 29"/>
            <p:cNvSpPr/>
            <p:nvPr/>
          </p:nvSpPr>
          <p:spPr>
            <a:xfrm>
              <a:off x="0" y="0"/>
              <a:ext cx="556892" cy="130439"/>
            </a:xfrm>
            <a:custGeom>
              <a:avLst/>
              <a:gdLst/>
              <a:ahLst/>
              <a:cxnLst/>
              <a:rect l="l" t="t" r="r" b="b"/>
              <a:pathLst>
                <a:path w="556892" h="130439">
                  <a:moveTo>
                    <a:pt x="65219" y="0"/>
                  </a:moveTo>
                  <a:lnTo>
                    <a:pt x="491673" y="0"/>
                  </a:lnTo>
                  <a:cubicBezTo>
                    <a:pt x="508970" y="0"/>
                    <a:pt x="525559" y="6871"/>
                    <a:pt x="537790" y="19102"/>
                  </a:cubicBezTo>
                  <a:cubicBezTo>
                    <a:pt x="550021" y="31333"/>
                    <a:pt x="556892" y="47922"/>
                    <a:pt x="556892" y="65219"/>
                  </a:cubicBezTo>
                  <a:lnTo>
                    <a:pt x="556892" y="65219"/>
                  </a:lnTo>
                  <a:cubicBezTo>
                    <a:pt x="556892" y="101239"/>
                    <a:pt x="527692" y="130439"/>
                    <a:pt x="491673" y="130439"/>
                  </a:cubicBezTo>
                  <a:lnTo>
                    <a:pt x="65219" y="130439"/>
                  </a:lnTo>
                  <a:cubicBezTo>
                    <a:pt x="47922" y="130439"/>
                    <a:pt x="31333" y="123568"/>
                    <a:pt x="19102" y="111337"/>
                  </a:cubicBezTo>
                  <a:cubicBezTo>
                    <a:pt x="6871" y="99106"/>
                    <a:pt x="0" y="82517"/>
                    <a:pt x="0" y="65219"/>
                  </a:cubicBezTo>
                  <a:lnTo>
                    <a:pt x="0" y="65219"/>
                  </a:lnTo>
                  <a:cubicBezTo>
                    <a:pt x="0" y="47922"/>
                    <a:pt x="6871" y="31333"/>
                    <a:pt x="19102" y="19102"/>
                  </a:cubicBezTo>
                  <a:cubicBezTo>
                    <a:pt x="31333" y="6871"/>
                    <a:pt x="47922" y="0"/>
                    <a:pt x="65219" y="0"/>
                  </a:cubicBezTo>
                  <a:close/>
                </a:path>
              </a:pathLst>
            </a:custGeom>
            <a:solidFill>
              <a:srgbClr val="FFFFFF"/>
            </a:solidFill>
            <a:ln cap="rnd">
              <a:noFill/>
              <a:prstDash val="solid"/>
              <a:round/>
            </a:ln>
          </p:spPr>
        </p:sp>
        <p:sp>
          <p:nvSpPr>
            <p:cNvPr id="30" name="TextBox 30"/>
            <p:cNvSpPr txBox="1"/>
            <p:nvPr/>
          </p:nvSpPr>
          <p:spPr>
            <a:xfrm>
              <a:off x="0" y="-38100"/>
              <a:ext cx="556892" cy="168539"/>
            </a:xfrm>
            <a:prstGeom prst="rect">
              <a:avLst/>
            </a:prstGeom>
          </p:spPr>
          <p:txBody>
            <a:bodyPr lIns="50800" tIns="50800" rIns="50800" bIns="50800" rtlCol="0" anchor="ctr"/>
            <a:lstStyle/>
            <a:p>
              <a:pPr marL="0" lvl="0" indent="0" algn="ctr">
                <a:lnSpc>
                  <a:spcPts val="3079"/>
                </a:lnSpc>
                <a:spcBef>
                  <a:spcPct val="0"/>
                </a:spcBef>
              </a:pPr>
              <a:endParaRPr/>
            </a:p>
          </p:txBody>
        </p:sp>
      </p:grpSp>
      <p:grpSp>
        <p:nvGrpSpPr>
          <p:cNvPr id="31" name="Group 31"/>
          <p:cNvGrpSpPr>
            <a:grpSpLocks noChangeAspect="1"/>
          </p:cNvGrpSpPr>
          <p:nvPr/>
        </p:nvGrpSpPr>
        <p:grpSpPr>
          <a:xfrm>
            <a:off x="9511075" y="2903472"/>
            <a:ext cx="1129641" cy="1129641"/>
            <a:chOff x="0" y="0"/>
            <a:chExt cx="495300" cy="495300"/>
          </a:xfrm>
        </p:grpSpPr>
        <p:sp>
          <p:nvSpPr>
            <p:cNvPr id="32" name="Freeform 32"/>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82578"/>
            </a:solidFill>
          </p:spPr>
        </p:sp>
        <p:sp>
          <p:nvSpPr>
            <p:cNvPr id="33" name="Freeform 33"/>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34" name="TextBox 34"/>
          <p:cNvSpPr txBox="1"/>
          <p:nvPr/>
        </p:nvSpPr>
        <p:spPr>
          <a:xfrm>
            <a:off x="8318039" y="4194767"/>
            <a:ext cx="2009351" cy="1012191"/>
          </a:xfrm>
          <a:prstGeom prst="rect">
            <a:avLst/>
          </a:prstGeom>
        </p:spPr>
        <p:txBody>
          <a:bodyPr lIns="0" tIns="0" rIns="0" bIns="0" rtlCol="0" anchor="t">
            <a:spAutoFit/>
          </a:bodyPr>
          <a:lstStyle/>
          <a:p>
            <a:pPr marL="0" lvl="1" indent="0" algn="l">
              <a:lnSpc>
                <a:spcPts val="4059"/>
              </a:lnSpc>
              <a:spcBef>
                <a:spcPct val="0"/>
              </a:spcBef>
            </a:pPr>
            <a:r>
              <a:rPr lang="en-US" sz="2899" b="1">
                <a:solidFill>
                  <a:srgbClr val="FFFFFF"/>
                </a:solidFill>
                <a:latin typeface="Source Sans Pro Bold"/>
                <a:ea typeface="Source Sans Pro Bold"/>
                <a:cs typeface="Source Sans Pro Bold"/>
                <a:sym typeface="Source Sans Pro Bold"/>
              </a:rPr>
              <a:t>Pregătire lingvistică</a:t>
            </a:r>
          </a:p>
        </p:txBody>
      </p:sp>
      <p:sp>
        <p:nvSpPr>
          <p:cNvPr id="35" name="TextBox 35"/>
          <p:cNvSpPr txBox="1"/>
          <p:nvPr/>
        </p:nvSpPr>
        <p:spPr>
          <a:xfrm>
            <a:off x="8046709" y="5414798"/>
            <a:ext cx="2715816" cy="914401"/>
          </a:xfrm>
          <a:prstGeom prst="rect">
            <a:avLst/>
          </a:prstGeom>
        </p:spPr>
        <p:txBody>
          <a:bodyPr lIns="0" tIns="0" rIns="0" bIns="0" rtlCol="0" anchor="t">
            <a:spAutoFit/>
          </a:bodyPr>
          <a:lstStyle/>
          <a:p>
            <a:pPr algn="l">
              <a:lnSpc>
                <a:spcPts val="3749"/>
              </a:lnSpc>
            </a:pPr>
            <a:r>
              <a:rPr lang="en-US" sz="2499" spc="129">
                <a:solidFill>
                  <a:srgbClr val="FFFFFF"/>
                </a:solidFill>
                <a:latin typeface="Source Sans Pro"/>
                <a:ea typeface="Source Sans Pro"/>
                <a:cs typeface="Source Sans Pro"/>
                <a:sym typeface="Source Sans Pro"/>
              </a:rPr>
              <a:t>Termeni IT - 5 ore</a:t>
            </a:r>
          </a:p>
          <a:p>
            <a:pPr marL="0" lvl="0" indent="0" algn="l">
              <a:lnSpc>
                <a:spcPts val="3749"/>
              </a:lnSpc>
              <a:spcBef>
                <a:spcPct val="0"/>
              </a:spcBef>
            </a:pPr>
            <a:r>
              <a:rPr lang="en-US" sz="2499" spc="129">
                <a:solidFill>
                  <a:srgbClr val="FFFFFF"/>
                </a:solidFill>
                <a:latin typeface="Source Sans Pro"/>
                <a:ea typeface="Source Sans Pro"/>
                <a:cs typeface="Source Sans Pro"/>
                <a:sym typeface="Source Sans Pro"/>
              </a:rPr>
              <a:t>OLS - 25 ore</a:t>
            </a:r>
          </a:p>
        </p:txBody>
      </p:sp>
      <p:sp>
        <p:nvSpPr>
          <p:cNvPr id="36" name="TextBox 36"/>
          <p:cNvSpPr txBox="1"/>
          <p:nvPr/>
        </p:nvSpPr>
        <p:spPr>
          <a:xfrm>
            <a:off x="8429801" y="3395169"/>
            <a:ext cx="703448" cy="496013"/>
          </a:xfrm>
          <a:prstGeom prst="rect">
            <a:avLst/>
          </a:prstGeom>
        </p:spPr>
        <p:txBody>
          <a:bodyPr lIns="0" tIns="0" rIns="0" bIns="0" rtlCol="0" anchor="t">
            <a:spAutoFit/>
          </a:bodyPr>
          <a:lstStyle/>
          <a:p>
            <a:pPr algn="l">
              <a:lnSpc>
                <a:spcPts val="4160"/>
              </a:lnSpc>
            </a:pPr>
            <a:r>
              <a:rPr lang="en-US" sz="2971" b="1" spc="124">
                <a:solidFill>
                  <a:srgbClr val="FFFFFF"/>
                </a:solidFill>
                <a:latin typeface="Source Sans Pro Bold"/>
                <a:ea typeface="Source Sans Pro Bold"/>
                <a:cs typeface="Source Sans Pro Bold"/>
                <a:sym typeface="Source Sans Pro Bold"/>
              </a:rPr>
              <a:t>03</a:t>
            </a:r>
          </a:p>
        </p:txBody>
      </p:sp>
      <p:sp>
        <p:nvSpPr>
          <p:cNvPr id="37" name="Freeform 37"/>
          <p:cNvSpPr/>
          <p:nvPr/>
        </p:nvSpPr>
        <p:spPr>
          <a:xfrm>
            <a:off x="10544749" y="3484993"/>
            <a:ext cx="1113126" cy="183429"/>
          </a:xfrm>
          <a:custGeom>
            <a:avLst/>
            <a:gdLst/>
            <a:ahLst/>
            <a:cxnLst/>
            <a:rect l="l" t="t" r="r" b="b"/>
            <a:pathLst>
              <a:path w="1113126" h="183429">
                <a:moveTo>
                  <a:pt x="0" y="0"/>
                </a:moveTo>
                <a:lnTo>
                  <a:pt x="1113126" y="0"/>
                </a:lnTo>
                <a:lnTo>
                  <a:pt x="1113126" y="183428"/>
                </a:lnTo>
                <a:lnTo>
                  <a:pt x="0" y="183428"/>
                </a:lnTo>
                <a:lnTo>
                  <a:pt x="0" y="0"/>
                </a:lnTo>
                <a:close/>
              </a:path>
            </a:pathLst>
          </a:custGeom>
          <a:blipFill>
            <a:blip r:embed="rId2">
              <a:extLst>
                <a:ext uri="{96DAC541-7B7A-43D3-8B79-37D633B846F1}">
                  <asvg:svgBlip xmlns:asvg="http://schemas.microsoft.com/office/drawing/2016/SVG/main" r:embed="rId3"/>
                </a:ext>
              </a:extLst>
            </a:blip>
            <a:stretch>
              <a:fillRect l="-44867"/>
            </a:stretch>
          </a:blipFill>
          <a:ln cap="sq">
            <a:noFill/>
            <a:prstDash val="solid"/>
            <a:miter/>
          </a:ln>
        </p:spPr>
      </p:sp>
      <p:grpSp>
        <p:nvGrpSpPr>
          <p:cNvPr id="38" name="Group 38"/>
          <p:cNvGrpSpPr/>
          <p:nvPr/>
        </p:nvGrpSpPr>
        <p:grpSpPr>
          <a:xfrm rot="-5400000">
            <a:off x="10793378" y="4159810"/>
            <a:ext cx="5008664" cy="2636003"/>
            <a:chOff x="0" y="0"/>
            <a:chExt cx="1232766" cy="648791"/>
          </a:xfrm>
        </p:grpSpPr>
        <p:sp>
          <p:nvSpPr>
            <p:cNvPr id="39" name="Freeform 39"/>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0F225B"/>
            </a:solidFill>
          </p:spPr>
        </p:sp>
        <p:sp>
          <p:nvSpPr>
            <p:cNvPr id="40" name="TextBox 40"/>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41" name="Group 41"/>
          <p:cNvGrpSpPr>
            <a:grpSpLocks noChangeAspect="1"/>
          </p:cNvGrpSpPr>
          <p:nvPr/>
        </p:nvGrpSpPr>
        <p:grpSpPr>
          <a:xfrm>
            <a:off x="13486071" y="3150412"/>
            <a:ext cx="1129641" cy="1129641"/>
            <a:chOff x="0" y="0"/>
            <a:chExt cx="495300" cy="495300"/>
          </a:xfrm>
        </p:grpSpPr>
        <p:sp>
          <p:nvSpPr>
            <p:cNvPr id="42" name="Freeform 42"/>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F225B"/>
            </a:solidFill>
          </p:spPr>
        </p:sp>
        <p:sp>
          <p:nvSpPr>
            <p:cNvPr id="43" name="Freeform 43"/>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0F225B"/>
            </a:solidFill>
          </p:spPr>
        </p:sp>
      </p:grpSp>
      <p:grpSp>
        <p:nvGrpSpPr>
          <p:cNvPr id="44" name="Group 44"/>
          <p:cNvGrpSpPr/>
          <p:nvPr/>
        </p:nvGrpSpPr>
        <p:grpSpPr>
          <a:xfrm rot="-5400000">
            <a:off x="10642995" y="3991734"/>
            <a:ext cx="5008664" cy="2636003"/>
            <a:chOff x="0" y="0"/>
            <a:chExt cx="1232766" cy="648791"/>
          </a:xfrm>
        </p:grpSpPr>
        <p:sp>
          <p:nvSpPr>
            <p:cNvPr id="45" name="Freeform 45"/>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233E8B"/>
            </a:solidFill>
          </p:spPr>
        </p:sp>
        <p:sp>
          <p:nvSpPr>
            <p:cNvPr id="46" name="TextBox 46"/>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47" name="Group 47"/>
          <p:cNvGrpSpPr/>
          <p:nvPr/>
        </p:nvGrpSpPr>
        <p:grpSpPr>
          <a:xfrm rot="1088256">
            <a:off x="12165456" y="6724135"/>
            <a:ext cx="1963741" cy="459960"/>
            <a:chOff x="0" y="0"/>
            <a:chExt cx="556892" cy="130439"/>
          </a:xfrm>
        </p:grpSpPr>
        <p:sp>
          <p:nvSpPr>
            <p:cNvPr id="48" name="Freeform 48"/>
            <p:cNvSpPr/>
            <p:nvPr/>
          </p:nvSpPr>
          <p:spPr>
            <a:xfrm>
              <a:off x="0" y="0"/>
              <a:ext cx="556892" cy="130439"/>
            </a:xfrm>
            <a:custGeom>
              <a:avLst/>
              <a:gdLst/>
              <a:ahLst/>
              <a:cxnLst/>
              <a:rect l="l" t="t" r="r" b="b"/>
              <a:pathLst>
                <a:path w="556892" h="130439">
                  <a:moveTo>
                    <a:pt x="65219" y="0"/>
                  </a:moveTo>
                  <a:lnTo>
                    <a:pt x="491673" y="0"/>
                  </a:lnTo>
                  <a:cubicBezTo>
                    <a:pt x="508970" y="0"/>
                    <a:pt x="525559" y="6871"/>
                    <a:pt x="537790" y="19102"/>
                  </a:cubicBezTo>
                  <a:cubicBezTo>
                    <a:pt x="550021" y="31333"/>
                    <a:pt x="556892" y="47922"/>
                    <a:pt x="556892" y="65219"/>
                  </a:cubicBezTo>
                  <a:lnTo>
                    <a:pt x="556892" y="65219"/>
                  </a:lnTo>
                  <a:cubicBezTo>
                    <a:pt x="556892" y="101239"/>
                    <a:pt x="527692" y="130439"/>
                    <a:pt x="491673" y="130439"/>
                  </a:cubicBezTo>
                  <a:lnTo>
                    <a:pt x="65219" y="130439"/>
                  </a:lnTo>
                  <a:cubicBezTo>
                    <a:pt x="47922" y="130439"/>
                    <a:pt x="31333" y="123568"/>
                    <a:pt x="19102" y="111337"/>
                  </a:cubicBezTo>
                  <a:cubicBezTo>
                    <a:pt x="6871" y="99106"/>
                    <a:pt x="0" y="82517"/>
                    <a:pt x="0" y="65219"/>
                  </a:cubicBezTo>
                  <a:lnTo>
                    <a:pt x="0" y="65219"/>
                  </a:lnTo>
                  <a:cubicBezTo>
                    <a:pt x="0" y="47922"/>
                    <a:pt x="6871" y="31333"/>
                    <a:pt x="19102" y="19102"/>
                  </a:cubicBezTo>
                  <a:cubicBezTo>
                    <a:pt x="31333" y="6871"/>
                    <a:pt x="47922" y="0"/>
                    <a:pt x="65219" y="0"/>
                  </a:cubicBezTo>
                  <a:close/>
                </a:path>
              </a:pathLst>
            </a:custGeom>
            <a:solidFill>
              <a:srgbClr val="FFFFFF"/>
            </a:solidFill>
          </p:spPr>
        </p:sp>
        <p:sp>
          <p:nvSpPr>
            <p:cNvPr id="49" name="TextBox 49"/>
            <p:cNvSpPr txBox="1"/>
            <p:nvPr/>
          </p:nvSpPr>
          <p:spPr>
            <a:xfrm>
              <a:off x="0" y="-38100"/>
              <a:ext cx="556892" cy="168539"/>
            </a:xfrm>
            <a:prstGeom prst="rect">
              <a:avLst/>
            </a:prstGeom>
          </p:spPr>
          <p:txBody>
            <a:bodyPr lIns="50800" tIns="50800" rIns="50800" bIns="50800" rtlCol="0" anchor="ctr"/>
            <a:lstStyle/>
            <a:p>
              <a:pPr algn="ctr">
                <a:lnSpc>
                  <a:spcPts val="3079"/>
                </a:lnSpc>
              </a:pPr>
              <a:endParaRPr/>
            </a:p>
          </p:txBody>
        </p:sp>
      </p:grpSp>
      <p:grpSp>
        <p:nvGrpSpPr>
          <p:cNvPr id="50" name="Group 50"/>
          <p:cNvGrpSpPr>
            <a:grpSpLocks noChangeAspect="1"/>
          </p:cNvGrpSpPr>
          <p:nvPr/>
        </p:nvGrpSpPr>
        <p:grpSpPr>
          <a:xfrm>
            <a:off x="13335687" y="2982336"/>
            <a:ext cx="1129641" cy="1129641"/>
            <a:chOff x="0" y="0"/>
            <a:chExt cx="495300" cy="495300"/>
          </a:xfrm>
        </p:grpSpPr>
        <p:sp>
          <p:nvSpPr>
            <p:cNvPr id="51" name="Freeform 5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82578"/>
            </a:solidFill>
          </p:spPr>
        </p:sp>
        <p:sp>
          <p:nvSpPr>
            <p:cNvPr id="52" name="Freeform 5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53" name="TextBox 53"/>
          <p:cNvSpPr txBox="1"/>
          <p:nvPr/>
        </p:nvSpPr>
        <p:spPr>
          <a:xfrm>
            <a:off x="12017686" y="4642003"/>
            <a:ext cx="2636003" cy="1012191"/>
          </a:xfrm>
          <a:prstGeom prst="rect">
            <a:avLst/>
          </a:prstGeom>
        </p:spPr>
        <p:txBody>
          <a:bodyPr lIns="0" tIns="0" rIns="0" bIns="0" rtlCol="0" anchor="t">
            <a:spAutoFit/>
          </a:bodyPr>
          <a:lstStyle/>
          <a:p>
            <a:pPr marL="0" lvl="1" indent="0" algn="l">
              <a:lnSpc>
                <a:spcPts val="4059"/>
              </a:lnSpc>
              <a:spcBef>
                <a:spcPct val="0"/>
              </a:spcBef>
            </a:pPr>
            <a:r>
              <a:rPr lang="en-US" sz="2899" b="1">
                <a:solidFill>
                  <a:srgbClr val="FFFFFF"/>
                </a:solidFill>
                <a:latin typeface="Source Sans Pro Bold"/>
                <a:ea typeface="Source Sans Pro Bold"/>
                <a:cs typeface="Source Sans Pro Bold"/>
                <a:sym typeface="Source Sans Pro Bold"/>
              </a:rPr>
              <a:t>Managementul riscului</a:t>
            </a:r>
          </a:p>
        </p:txBody>
      </p:sp>
      <p:sp>
        <p:nvSpPr>
          <p:cNvPr id="54" name="TextBox 54"/>
          <p:cNvSpPr txBox="1"/>
          <p:nvPr/>
        </p:nvSpPr>
        <p:spPr>
          <a:xfrm rot="1048750">
            <a:off x="12452787" y="6695621"/>
            <a:ext cx="1785827" cy="453391"/>
          </a:xfrm>
          <a:prstGeom prst="rect">
            <a:avLst/>
          </a:prstGeom>
        </p:spPr>
        <p:txBody>
          <a:bodyPr lIns="0" tIns="0" rIns="0" bIns="0" rtlCol="0" anchor="t">
            <a:spAutoFit/>
          </a:bodyPr>
          <a:lstStyle/>
          <a:p>
            <a:pPr marL="0" lvl="0" indent="0" algn="l">
              <a:lnSpc>
                <a:spcPts val="3899"/>
              </a:lnSpc>
              <a:spcBef>
                <a:spcPct val="0"/>
              </a:spcBef>
            </a:pPr>
            <a:r>
              <a:rPr lang="en-US" sz="2599" b="1" spc="135">
                <a:solidFill>
                  <a:srgbClr val="0F225B"/>
                </a:solidFill>
                <a:latin typeface="Source Sans Pro Bold"/>
                <a:ea typeface="Source Sans Pro Bold"/>
                <a:cs typeface="Source Sans Pro Bold"/>
                <a:sym typeface="Source Sans Pro Bold"/>
              </a:rPr>
              <a:t>5 ore</a:t>
            </a:r>
          </a:p>
        </p:txBody>
      </p:sp>
      <p:sp>
        <p:nvSpPr>
          <p:cNvPr id="55" name="TextBox 55"/>
          <p:cNvSpPr txBox="1"/>
          <p:nvPr/>
        </p:nvSpPr>
        <p:spPr>
          <a:xfrm>
            <a:off x="12254413" y="3474034"/>
            <a:ext cx="703448" cy="496013"/>
          </a:xfrm>
          <a:prstGeom prst="rect">
            <a:avLst/>
          </a:prstGeom>
        </p:spPr>
        <p:txBody>
          <a:bodyPr lIns="0" tIns="0" rIns="0" bIns="0" rtlCol="0" anchor="t">
            <a:spAutoFit/>
          </a:bodyPr>
          <a:lstStyle/>
          <a:p>
            <a:pPr algn="l">
              <a:lnSpc>
                <a:spcPts val="4160"/>
              </a:lnSpc>
            </a:pPr>
            <a:r>
              <a:rPr lang="en-US" sz="2971" b="1" spc="124">
                <a:solidFill>
                  <a:srgbClr val="FFFFFF"/>
                </a:solidFill>
                <a:latin typeface="Source Sans Pro Bold"/>
                <a:ea typeface="Source Sans Pro Bold"/>
                <a:cs typeface="Source Sans Pro Bold"/>
                <a:sym typeface="Source Sans Pro Bold"/>
              </a:rPr>
              <a:t>04</a:t>
            </a:r>
          </a:p>
        </p:txBody>
      </p:sp>
      <p:sp>
        <p:nvSpPr>
          <p:cNvPr id="56" name="TextBox 56"/>
          <p:cNvSpPr txBox="1"/>
          <p:nvPr/>
        </p:nvSpPr>
        <p:spPr>
          <a:xfrm>
            <a:off x="2256045" y="455731"/>
            <a:ext cx="12981187" cy="714376"/>
          </a:xfrm>
          <a:prstGeom prst="rect">
            <a:avLst/>
          </a:prstGeom>
        </p:spPr>
        <p:txBody>
          <a:bodyPr lIns="0" tIns="0" rIns="0" bIns="0" rtlCol="0" anchor="t">
            <a:spAutoFit/>
          </a:bodyPr>
          <a:lstStyle/>
          <a:p>
            <a:pPr marL="0" lvl="1" indent="0" algn="ctr">
              <a:lnSpc>
                <a:spcPts val="5999"/>
              </a:lnSpc>
              <a:spcBef>
                <a:spcPct val="0"/>
              </a:spcBef>
            </a:pPr>
            <a:r>
              <a:rPr lang="en-US" sz="3999" b="1">
                <a:solidFill>
                  <a:srgbClr val="0F225B"/>
                </a:solidFill>
                <a:latin typeface="Oswald Bold"/>
                <a:ea typeface="Oswald Bold"/>
                <a:cs typeface="Oswald Bold"/>
                <a:sym typeface="Oswald Bold"/>
              </a:rPr>
              <a:t>PREGĂTIREA PARTICIPANȚILOR</a:t>
            </a:r>
          </a:p>
        </p:txBody>
      </p:sp>
      <p:sp>
        <p:nvSpPr>
          <p:cNvPr id="57" name="TextBox 57"/>
          <p:cNvSpPr txBox="1"/>
          <p:nvPr/>
        </p:nvSpPr>
        <p:spPr>
          <a:xfrm>
            <a:off x="4379298" y="1280875"/>
            <a:ext cx="9254769" cy="982981"/>
          </a:xfrm>
          <a:prstGeom prst="rect">
            <a:avLst/>
          </a:prstGeom>
        </p:spPr>
        <p:txBody>
          <a:bodyPr lIns="0" tIns="0" rIns="0" bIns="0" rtlCol="0" anchor="t">
            <a:spAutoFit/>
          </a:bodyPr>
          <a:lstStyle/>
          <a:p>
            <a:pPr algn="ctr">
              <a:lnSpc>
                <a:spcPts val="4049"/>
              </a:lnSpc>
            </a:pPr>
            <a:r>
              <a:rPr lang="en-US" sz="2699" b="1">
                <a:solidFill>
                  <a:srgbClr val="0F225B"/>
                </a:solidFill>
                <a:latin typeface="Source Sans Pro Bold"/>
                <a:ea typeface="Source Sans Pro Bold"/>
                <a:cs typeface="Source Sans Pro Bold"/>
                <a:sym typeface="Source Sans Pro Bold"/>
              </a:rPr>
              <a:t>Elevii participanți vor participa la un program de pregătire,</a:t>
            </a:r>
          </a:p>
          <a:p>
            <a:pPr marL="0" lvl="0" indent="0" algn="ctr">
              <a:lnSpc>
                <a:spcPts val="4049"/>
              </a:lnSpc>
              <a:spcBef>
                <a:spcPct val="0"/>
              </a:spcBef>
            </a:pPr>
            <a:r>
              <a:rPr lang="en-US" sz="2699" b="1">
                <a:solidFill>
                  <a:srgbClr val="0F225B"/>
                </a:solidFill>
                <a:latin typeface="Source Sans Pro Bold"/>
                <a:ea typeface="Source Sans Pro Bold"/>
                <a:cs typeface="Source Sans Pro Bold"/>
                <a:sym typeface="Source Sans Pro Bold"/>
              </a:rPr>
              <a:t> în școală, înaintea mobilității </a:t>
            </a:r>
          </a:p>
        </p:txBody>
      </p:sp>
      <p:sp>
        <p:nvSpPr>
          <p:cNvPr id="58" name="Freeform 58"/>
          <p:cNvSpPr/>
          <p:nvPr/>
        </p:nvSpPr>
        <p:spPr>
          <a:xfrm>
            <a:off x="6994028" y="6636153"/>
            <a:ext cx="1113126" cy="183429"/>
          </a:xfrm>
          <a:custGeom>
            <a:avLst/>
            <a:gdLst/>
            <a:ahLst/>
            <a:cxnLst/>
            <a:rect l="l" t="t" r="r" b="b"/>
            <a:pathLst>
              <a:path w="1113126" h="183429">
                <a:moveTo>
                  <a:pt x="0" y="0"/>
                </a:moveTo>
                <a:lnTo>
                  <a:pt x="1113126" y="0"/>
                </a:lnTo>
                <a:lnTo>
                  <a:pt x="1113126" y="183429"/>
                </a:lnTo>
                <a:lnTo>
                  <a:pt x="0" y="183429"/>
                </a:lnTo>
                <a:lnTo>
                  <a:pt x="0" y="0"/>
                </a:lnTo>
                <a:close/>
              </a:path>
            </a:pathLst>
          </a:custGeom>
          <a:blipFill>
            <a:blip r:embed="rId2">
              <a:extLst>
                <a:ext uri="{96DAC541-7B7A-43D3-8B79-37D633B846F1}">
                  <asvg:svgBlip xmlns:asvg="http://schemas.microsoft.com/office/drawing/2016/SVG/main" r:embed="rId3"/>
                </a:ext>
              </a:extLst>
            </a:blip>
            <a:stretch>
              <a:fillRect l="-44867"/>
            </a:stretch>
          </a:blipFill>
          <a:ln cap="sq">
            <a:noFill/>
            <a:prstDash val="solid"/>
            <a:miter/>
          </a:ln>
        </p:spPr>
      </p:sp>
      <p:grpSp>
        <p:nvGrpSpPr>
          <p:cNvPr id="59" name="Group 59"/>
          <p:cNvGrpSpPr/>
          <p:nvPr/>
        </p:nvGrpSpPr>
        <p:grpSpPr>
          <a:xfrm rot="-5400000">
            <a:off x="3322078" y="3904013"/>
            <a:ext cx="5008664" cy="2636003"/>
            <a:chOff x="0" y="0"/>
            <a:chExt cx="1232766" cy="648791"/>
          </a:xfrm>
        </p:grpSpPr>
        <p:sp>
          <p:nvSpPr>
            <p:cNvPr id="60" name="Freeform 60"/>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000000"/>
            </a:solidFill>
          </p:spPr>
        </p:sp>
        <p:sp>
          <p:nvSpPr>
            <p:cNvPr id="61" name="TextBox 61"/>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62" name="Group 62"/>
          <p:cNvGrpSpPr/>
          <p:nvPr/>
        </p:nvGrpSpPr>
        <p:grpSpPr>
          <a:xfrm rot="-5400000">
            <a:off x="3171694" y="3735937"/>
            <a:ext cx="5008664" cy="2636003"/>
            <a:chOff x="0" y="0"/>
            <a:chExt cx="1232766" cy="648791"/>
          </a:xfrm>
        </p:grpSpPr>
        <p:sp>
          <p:nvSpPr>
            <p:cNvPr id="63" name="Freeform 63"/>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233E8B"/>
            </a:solidFill>
          </p:spPr>
        </p:sp>
        <p:sp>
          <p:nvSpPr>
            <p:cNvPr id="64" name="TextBox 64"/>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65" name="Group 65"/>
          <p:cNvGrpSpPr/>
          <p:nvPr/>
        </p:nvGrpSpPr>
        <p:grpSpPr>
          <a:xfrm rot="1088256">
            <a:off x="4694156" y="6468338"/>
            <a:ext cx="1963741" cy="459960"/>
            <a:chOff x="0" y="0"/>
            <a:chExt cx="556892" cy="130439"/>
          </a:xfrm>
        </p:grpSpPr>
        <p:sp>
          <p:nvSpPr>
            <p:cNvPr id="66" name="Freeform 66"/>
            <p:cNvSpPr/>
            <p:nvPr/>
          </p:nvSpPr>
          <p:spPr>
            <a:xfrm>
              <a:off x="0" y="0"/>
              <a:ext cx="556892" cy="130439"/>
            </a:xfrm>
            <a:custGeom>
              <a:avLst/>
              <a:gdLst/>
              <a:ahLst/>
              <a:cxnLst/>
              <a:rect l="l" t="t" r="r" b="b"/>
              <a:pathLst>
                <a:path w="556892" h="130439">
                  <a:moveTo>
                    <a:pt x="65219" y="0"/>
                  </a:moveTo>
                  <a:lnTo>
                    <a:pt x="491673" y="0"/>
                  </a:lnTo>
                  <a:cubicBezTo>
                    <a:pt x="508970" y="0"/>
                    <a:pt x="525559" y="6871"/>
                    <a:pt x="537790" y="19102"/>
                  </a:cubicBezTo>
                  <a:cubicBezTo>
                    <a:pt x="550021" y="31333"/>
                    <a:pt x="556892" y="47922"/>
                    <a:pt x="556892" y="65219"/>
                  </a:cubicBezTo>
                  <a:lnTo>
                    <a:pt x="556892" y="65219"/>
                  </a:lnTo>
                  <a:cubicBezTo>
                    <a:pt x="556892" y="101239"/>
                    <a:pt x="527692" y="130439"/>
                    <a:pt x="491673" y="130439"/>
                  </a:cubicBezTo>
                  <a:lnTo>
                    <a:pt x="65219" y="130439"/>
                  </a:lnTo>
                  <a:cubicBezTo>
                    <a:pt x="47922" y="130439"/>
                    <a:pt x="31333" y="123568"/>
                    <a:pt x="19102" y="111337"/>
                  </a:cubicBezTo>
                  <a:cubicBezTo>
                    <a:pt x="6871" y="99106"/>
                    <a:pt x="0" y="82517"/>
                    <a:pt x="0" y="65219"/>
                  </a:cubicBezTo>
                  <a:lnTo>
                    <a:pt x="0" y="65219"/>
                  </a:lnTo>
                  <a:cubicBezTo>
                    <a:pt x="0" y="47922"/>
                    <a:pt x="6871" y="31333"/>
                    <a:pt x="19102" y="19102"/>
                  </a:cubicBezTo>
                  <a:cubicBezTo>
                    <a:pt x="31333" y="6871"/>
                    <a:pt x="47922" y="0"/>
                    <a:pt x="65219" y="0"/>
                  </a:cubicBezTo>
                  <a:close/>
                </a:path>
              </a:pathLst>
            </a:custGeom>
            <a:solidFill>
              <a:srgbClr val="FFFFFF"/>
            </a:solidFill>
          </p:spPr>
        </p:sp>
        <p:sp>
          <p:nvSpPr>
            <p:cNvPr id="67" name="TextBox 67"/>
            <p:cNvSpPr txBox="1"/>
            <p:nvPr/>
          </p:nvSpPr>
          <p:spPr>
            <a:xfrm>
              <a:off x="0" y="-38100"/>
              <a:ext cx="556892" cy="168539"/>
            </a:xfrm>
            <a:prstGeom prst="rect">
              <a:avLst/>
            </a:prstGeom>
          </p:spPr>
          <p:txBody>
            <a:bodyPr lIns="50800" tIns="50800" rIns="50800" bIns="50800" rtlCol="0" anchor="ctr"/>
            <a:lstStyle/>
            <a:p>
              <a:pPr algn="ctr">
                <a:lnSpc>
                  <a:spcPts val="3079"/>
                </a:lnSpc>
              </a:pPr>
              <a:endParaRPr/>
            </a:p>
          </p:txBody>
        </p:sp>
      </p:grpSp>
      <p:grpSp>
        <p:nvGrpSpPr>
          <p:cNvPr id="68" name="Group 68"/>
          <p:cNvGrpSpPr>
            <a:grpSpLocks noChangeAspect="1"/>
          </p:cNvGrpSpPr>
          <p:nvPr/>
        </p:nvGrpSpPr>
        <p:grpSpPr>
          <a:xfrm>
            <a:off x="5864387" y="2726539"/>
            <a:ext cx="1129641" cy="1129641"/>
            <a:chOff x="0" y="0"/>
            <a:chExt cx="495300" cy="495300"/>
          </a:xfrm>
        </p:grpSpPr>
        <p:sp>
          <p:nvSpPr>
            <p:cNvPr id="69" name="Freeform 69"/>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82578"/>
            </a:solidFill>
          </p:spPr>
        </p:sp>
        <p:sp>
          <p:nvSpPr>
            <p:cNvPr id="70" name="Freeform 70"/>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71" name="TextBox 71"/>
          <p:cNvSpPr txBox="1"/>
          <p:nvPr/>
        </p:nvSpPr>
        <p:spPr>
          <a:xfrm>
            <a:off x="4783113" y="4017834"/>
            <a:ext cx="1785827" cy="1012191"/>
          </a:xfrm>
          <a:prstGeom prst="rect">
            <a:avLst/>
          </a:prstGeom>
        </p:spPr>
        <p:txBody>
          <a:bodyPr lIns="0" tIns="0" rIns="0" bIns="0" rtlCol="0" anchor="t">
            <a:spAutoFit/>
          </a:bodyPr>
          <a:lstStyle/>
          <a:p>
            <a:pPr marL="0" lvl="1" indent="0" algn="l">
              <a:lnSpc>
                <a:spcPts val="4059"/>
              </a:lnSpc>
              <a:spcBef>
                <a:spcPct val="0"/>
              </a:spcBef>
            </a:pPr>
            <a:r>
              <a:rPr lang="en-US" sz="2899" b="1">
                <a:solidFill>
                  <a:srgbClr val="FFFFFF"/>
                </a:solidFill>
                <a:latin typeface="Source Sans Pro Bold"/>
                <a:ea typeface="Source Sans Pro Bold"/>
                <a:cs typeface="Source Sans Pro Bold"/>
                <a:sym typeface="Source Sans Pro Bold"/>
              </a:rPr>
              <a:t>Pregătire culturală</a:t>
            </a:r>
          </a:p>
        </p:txBody>
      </p:sp>
      <p:sp>
        <p:nvSpPr>
          <p:cNvPr id="72" name="TextBox 72"/>
          <p:cNvSpPr txBox="1"/>
          <p:nvPr/>
        </p:nvSpPr>
        <p:spPr>
          <a:xfrm rot="1186525">
            <a:off x="4944776" y="6503092"/>
            <a:ext cx="1785827" cy="453391"/>
          </a:xfrm>
          <a:prstGeom prst="rect">
            <a:avLst/>
          </a:prstGeom>
        </p:spPr>
        <p:txBody>
          <a:bodyPr lIns="0" tIns="0" rIns="0" bIns="0" rtlCol="0" anchor="t">
            <a:spAutoFit/>
          </a:bodyPr>
          <a:lstStyle/>
          <a:p>
            <a:pPr marL="0" lvl="0" indent="0" algn="l">
              <a:lnSpc>
                <a:spcPts val="3899"/>
              </a:lnSpc>
              <a:spcBef>
                <a:spcPct val="0"/>
              </a:spcBef>
            </a:pPr>
            <a:r>
              <a:rPr lang="en-US" sz="2599" b="1" u="none" strike="noStrike" spc="135">
                <a:solidFill>
                  <a:srgbClr val="0F225B"/>
                </a:solidFill>
                <a:latin typeface="Source Sans Pro Bold"/>
                <a:ea typeface="Source Sans Pro Bold"/>
                <a:cs typeface="Source Sans Pro Bold"/>
                <a:sym typeface="Source Sans Pro Bold"/>
              </a:rPr>
              <a:t>10 ore</a:t>
            </a:r>
          </a:p>
        </p:txBody>
      </p:sp>
      <p:sp>
        <p:nvSpPr>
          <p:cNvPr id="73" name="TextBox 73"/>
          <p:cNvSpPr txBox="1"/>
          <p:nvPr/>
        </p:nvSpPr>
        <p:spPr>
          <a:xfrm>
            <a:off x="4783113" y="3218236"/>
            <a:ext cx="703448" cy="496013"/>
          </a:xfrm>
          <a:prstGeom prst="rect">
            <a:avLst/>
          </a:prstGeom>
        </p:spPr>
        <p:txBody>
          <a:bodyPr lIns="0" tIns="0" rIns="0" bIns="0" rtlCol="0" anchor="t">
            <a:spAutoFit/>
          </a:bodyPr>
          <a:lstStyle/>
          <a:p>
            <a:pPr algn="l">
              <a:lnSpc>
                <a:spcPts val="4160"/>
              </a:lnSpc>
            </a:pPr>
            <a:r>
              <a:rPr lang="en-US" sz="2971" b="1" spc="124">
                <a:solidFill>
                  <a:srgbClr val="FFFFFF"/>
                </a:solidFill>
                <a:latin typeface="Source Sans Pro Bold"/>
                <a:ea typeface="Source Sans Pro Bold"/>
                <a:cs typeface="Source Sans Pro Bold"/>
                <a:sym typeface="Source Sans Pro Bold"/>
              </a:rPr>
              <a:t>02</a:t>
            </a:r>
          </a:p>
        </p:txBody>
      </p:sp>
      <p:grpSp>
        <p:nvGrpSpPr>
          <p:cNvPr id="74" name="Group 74"/>
          <p:cNvGrpSpPr/>
          <p:nvPr/>
        </p:nvGrpSpPr>
        <p:grpSpPr>
          <a:xfrm rot="1088256">
            <a:off x="17002152" y="7575141"/>
            <a:ext cx="1963741" cy="459960"/>
            <a:chOff x="0" y="0"/>
            <a:chExt cx="556892" cy="130439"/>
          </a:xfrm>
        </p:grpSpPr>
        <p:sp>
          <p:nvSpPr>
            <p:cNvPr id="75" name="Freeform 75"/>
            <p:cNvSpPr/>
            <p:nvPr/>
          </p:nvSpPr>
          <p:spPr>
            <a:xfrm>
              <a:off x="0" y="0"/>
              <a:ext cx="556892" cy="130439"/>
            </a:xfrm>
            <a:custGeom>
              <a:avLst/>
              <a:gdLst/>
              <a:ahLst/>
              <a:cxnLst/>
              <a:rect l="l" t="t" r="r" b="b"/>
              <a:pathLst>
                <a:path w="556892" h="130439">
                  <a:moveTo>
                    <a:pt x="65219" y="0"/>
                  </a:moveTo>
                  <a:lnTo>
                    <a:pt x="491673" y="0"/>
                  </a:lnTo>
                  <a:cubicBezTo>
                    <a:pt x="508970" y="0"/>
                    <a:pt x="525559" y="6871"/>
                    <a:pt x="537790" y="19102"/>
                  </a:cubicBezTo>
                  <a:cubicBezTo>
                    <a:pt x="550021" y="31333"/>
                    <a:pt x="556892" y="47922"/>
                    <a:pt x="556892" y="65219"/>
                  </a:cubicBezTo>
                  <a:lnTo>
                    <a:pt x="556892" y="65219"/>
                  </a:lnTo>
                  <a:cubicBezTo>
                    <a:pt x="556892" y="101239"/>
                    <a:pt x="527692" y="130439"/>
                    <a:pt x="491673" y="130439"/>
                  </a:cubicBezTo>
                  <a:lnTo>
                    <a:pt x="65219" y="130439"/>
                  </a:lnTo>
                  <a:cubicBezTo>
                    <a:pt x="47922" y="130439"/>
                    <a:pt x="31333" y="123568"/>
                    <a:pt x="19102" y="111337"/>
                  </a:cubicBezTo>
                  <a:cubicBezTo>
                    <a:pt x="6871" y="99106"/>
                    <a:pt x="0" y="82517"/>
                    <a:pt x="0" y="65219"/>
                  </a:cubicBezTo>
                  <a:lnTo>
                    <a:pt x="0" y="65219"/>
                  </a:lnTo>
                  <a:cubicBezTo>
                    <a:pt x="0" y="47922"/>
                    <a:pt x="6871" y="31333"/>
                    <a:pt x="19102" y="19102"/>
                  </a:cubicBezTo>
                  <a:cubicBezTo>
                    <a:pt x="31333" y="6871"/>
                    <a:pt x="47922" y="0"/>
                    <a:pt x="65219" y="0"/>
                  </a:cubicBezTo>
                  <a:close/>
                </a:path>
              </a:pathLst>
            </a:custGeom>
            <a:solidFill>
              <a:srgbClr val="FFFFFF"/>
            </a:solidFill>
          </p:spPr>
        </p:sp>
        <p:sp>
          <p:nvSpPr>
            <p:cNvPr id="76" name="TextBox 76"/>
            <p:cNvSpPr txBox="1"/>
            <p:nvPr/>
          </p:nvSpPr>
          <p:spPr>
            <a:xfrm>
              <a:off x="0" y="-38100"/>
              <a:ext cx="556892" cy="168539"/>
            </a:xfrm>
            <a:prstGeom prst="rect">
              <a:avLst/>
            </a:prstGeom>
          </p:spPr>
          <p:txBody>
            <a:bodyPr lIns="50800" tIns="50800" rIns="50800" bIns="50800" rtlCol="0" anchor="ctr"/>
            <a:lstStyle/>
            <a:p>
              <a:pPr algn="ctr">
                <a:lnSpc>
                  <a:spcPts val="3079"/>
                </a:lnSpc>
              </a:pPr>
              <a:endParaRPr/>
            </a:p>
          </p:txBody>
        </p:sp>
      </p:grpSp>
      <p:grpSp>
        <p:nvGrpSpPr>
          <p:cNvPr id="77" name="Group 77"/>
          <p:cNvGrpSpPr/>
          <p:nvPr/>
        </p:nvGrpSpPr>
        <p:grpSpPr>
          <a:xfrm rot="-5400000">
            <a:off x="14050901" y="4080945"/>
            <a:ext cx="5008664" cy="2636003"/>
            <a:chOff x="0" y="0"/>
            <a:chExt cx="1232766" cy="648791"/>
          </a:xfrm>
        </p:grpSpPr>
        <p:sp>
          <p:nvSpPr>
            <p:cNvPr id="78" name="Freeform 78"/>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000000"/>
            </a:solidFill>
          </p:spPr>
        </p:sp>
        <p:sp>
          <p:nvSpPr>
            <p:cNvPr id="79" name="TextBox 79"/>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grpSp>
        <p:nvGrpSpPr>
          <p:cNvPr id="80" name="Group 80"/>
          <p:cNvGrpSpPr/>
          <p:nvPr/>
        </p:nvGrpSpPr>
        <p:grpSpPr>
          <a:xfrm rot="-5400000">
            <a:off x="13900517" y="3912869"/>
            <a:ext cx="5008664" cy="2636003"/>
            <a:chOff x="0" y="0"/>
            <a:chExt cx="1232766" cy="648791"/>
          </a:xfrm>
        </p:grpSpPr>
        <p:sp>
          <p:nvSpPr>
            <p:cNvPr id="81" name="Freeform 81"/>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233E8B"/>
            </a:solidFill>
          </p:spPr>
        </p:sp>
        <p:sp>
          <p:nvSpPr>
            <p:cNvPr id="82" name="TextBox 82"/>
            <p:cNvSpPr txBox="1"/>
            <p:nvPr/>
          </p:nvSpPr>
          <p:spPr>
            <a:xfrm>
              <a:off x="101600" y="-38100"/>
              <a:ext cx="1029566" cy="686891"/>
            </a:xfrm>
            <a:prstGeom prst="rect">
              <a:avLst/>
            </a:prstGeom>
          </p:spPr>
          <p:txBody>
            <a:bodyPr lIns="50800" tIns="50800" rIns="50800" bIns="50800" rtlCol="0" anchor="ctr"/>
            <a:lstStyle/>
            <a:p>
              <a:pPr algn="ctr">
                <a:lnSpc>
                  <a:spcPts val="3079"/>
                </a:lnSpc>
              </a:pPr>
              <a:endParaRPr/>
            </a:p>
          </p:txBody>
        </p:sp>
      </p:grpSp>
      <p:sp>
        <p:nvSpPr>
          <p:cNvPr id="83" name="TextBox 83"/>
          <p:cNvSpPr txBox="1"/>
          <p:nvPr/>
        </p:nvSpPr>
        <p:spPr>
          <a:xfrm>
            <a:off x="15690390" y="4222903"/>
            <a:ext cx="1785827" cy="1012191"/>
          </a:xfrm>
          <a:prstGeom prst="rect">
            <a:avLst/>
          </a:prstGeom>
        </p:spPr>
        <p:txBody>
          <a:bodyPr lIns="0" tIns="0" rIns="0" bIns="0" rtlCol="0" anchor="t">
            <a:spAutoFit/>
          </a:bodyPr>
          <a:lstStyle/>
          <a:p>
            <a:pPr marL="0" lvl="1" indent="0" algn="l">
              <a:lnSpc>
                <a:spcPts val="4059"/>
              </a:lnSpc>
              <a:spcBef>
                <a:spcPct val="0"/>
              </a:spcBef>
            </a:pPr>
            <a:r>
              <a:rPr lang="en-US" sz="2899" b="1">
                <a:solidFill>
                  <a:srgbClr val="FFFFFF"/>
                </a:solidFill>
                <a:latin typeface="Source Sans Pro Bold"/>
                <a:ea typeface="Source Sans Pro Bold"/>
                <a:cs typeface="Source Sans Pro Bold"/>
                <a:sym typeface="Source Sans Pro Bold"/>
              </a:rPr>
              <a:t>Practici ECO</a:t>
            </a:r>
          </a:p>
        </p:txBody>
      </p:sp>
      <p:sp>
        <p:nvSpPr>
          <p:cNvPr id="84" name="TextBox 84"/>
          <p:cNvSpPr txBox="1"/>
          <p:nvPr/>
        </p:nvSpPr>
        <p:spPr>
          <a:xfrm>
            <a:off x="15511690" y="3474034"/>
            <a:ext cx="703448" cy="496013"/>
          </a:xfrm>
          <a:prstGeom prst="rect">
            <a:avLst/>
          </a:prstGeom>
        </p:spPr>
        <p:txBody>
          <a:bodyPr lIns="0" tIns="0" rIns="0" bIns="0" rtlCol="0" anchor="t">
            <a:spAutoFit/>
          </a:bodyPr>
          <a:lstStyle/>
          <a:p>
            <a:pPr algn="l">
              <a:lnSpc>
                <a:spcPts val="4160"/>
              </a:lnSpc>
            </a:pPr>
            <a:r>
              <a:rPr lang="en-US" sz="2971" b="1" spc="124">
                <a:solidFill>
                  <a:srgbClr val="FFFFFF"/>
                </a:solidFill>
                <a:latin typeface="Source Sans Pro Bold"/>
                <a:ea typeface="Source Sans Pro Bold"/>
                <a:cs typeface="Source Sans Pro Bold"/>
                <a:sym typeface="Source Sans Pro Bold"/>
              </a:rPr>
              <a:t>05</a:t>
            </a:r>
          </a:p>
        </p:txBody>
      </p:sp>
      <p:sp>
        <p:nvSpPr>
          <p:cNvPr id="85" name="Freeform 85"/>
          <p:cNvSpPr/>
          <p:nvPr/>
        </p:nvSpPr>
        <p:spPr>
          <a:xfrm>
            <a:off x="17110488" y="3208756"/>
            <a:ext cx="584829" cy="606041"/>
          </a:xfrm>
          <a:custGeom>
            <a:avLst/>
            <a:gdLst/>
            <a:ahLst/>
            <a:cxnLst/>
            <a:rect l="l" t="t" r="r" b="b"/>
            <a:pathLst>
              <a:path w="584829" h="606041">
                <a:moveTo>
                  <a:pt x="0" y="0"/>
                </a:moveTo>
                <a:lnTo>
                  <a:pt x="584830" y="0"/>
                </a:lnTo>
                <a:lnTo>
                  <a:pt x="584830" y="606041"/>
                </a:lnTo>
                <a:lnTo>
                  <a:pt x="0" y="60604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86" name="Group 86"/>
          <p:cNvGrpSpPr>
            <a:grpSpLocks noChangeAspect="1"/>
          </p:cNvGrpSpPr>
          <p:nvPr/>
        </p:nvGrpSpPr>
        <p:grpSpPr>
          <a:xfrm>
            <a:off x="16815213" y="2920172"/>
            <a:ext cx="1129641" cy="1129641"/>
            <a:chOff x="0" y="0"/>
            <a:chExt cx="495300" cy="495300"/>
          </a:xfrm>
        </p:grpSpPr>
        <p:sp>
          <p:nvSpPr>
            <p:cNvPr id="87" name="Freeform 87"/>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82578"/>
            </a:solidFill>
          </p:spPr>
        </p:sp>
        <p:sp>
          <p:nvSpPr>
            <p:cNvPr id="88" name="Freeform 88"/>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grpSp>
        <p:nvGrpSpPr>
          <p:cNvPr id="89" name="Group 89"/>
          <p:cNvGrpSpPr/>
          <p:nvPr/>
        </p:nvGrpSpPr>
        <p:grpSpPr>
          <a:xfrm rot="1088256">
            <a:off x="15552917" y="6623428"/>
            <a:ext cx="1963741" cy="459960"/>
            <a:chOff x="0" y="0"/>
            <a:chExt cx="556892" cy="130439"/>
          </a:xfrm>
        </p:grpSpPr>
        <p:sp>
          <p:nvSpPr>
            <p:cNvPr id="90" name="Freeform 90"/>
            <p:cNvSpPr/>
            <p:nvPr/>
          </p:nvSpPr>
          <p:spPr>
            <a:xfrm>
              <a:off x="0" y="0"/>
              <a:ext cx="556892" cy="130439"/>
            </a:xfrm>
            <a:custGeom>
              <a:avLst/>
              <a:gdLst/>
              <a:ahLst/>
              <a:cxnLst/>
              <a:rect l="l" t="t" r="r" b="b"/>
              <a:pathLst>
                <a:path w="556892" h="130439">
                  <a:moveTo>
                    <a:pt x="65219" y="0"/>
                  </a:moveTo>
                  <a:lnTo>
                    <a:pt x="491673" y="0"/>
                  </a:lnTo>
                  <a:cubicBezTo>
                    <a:pt x="508970" y="0"/>
                    <a:pt x="525559" y="6871"/>
                    <a:pt x="537790" y="19102"/>
                  </a:cubicBezTo>
                  <a:cubicBezTo>
                    <a:pt x="550021" y="31333"/>
                    <a:pt x="556892" y="47922"/>
                    <a:pt x="556892" y="65219"/>
                  </a:cubicBezTo>
                  <a:lnTo>
                    <a:pt x="556892" y="65219"/>
                  </a:lnTo>
                  <a:cubicBezTo>
                    <a:pt x="556892" y="101239"/>
                    <a:pt x="527692" y="130439"/>
                    <a:pt x="491673" y="130439"/>
                  </a:cubicBezTo>
                  <a:lnTo>
                    <a:pt x="65219" y="130439"/>
                  </a:lnTo>
                  <a:cubicBezTo>
                    <a:pt x="47922" y="130439"/>
                    <a:pt x="31333" y="123568"/>
                    <a:pt x="19102" y="111337"/>
                  </a:cubicBezTo>
                  <a:cubicBezTo>
                    <a:pt x="6871" y="99106"/>
                    <a:pt x="0" y="82517"/>
                    <a:pt x="0" y="65219"/>
                  </a:cubicBezTo>
                  <a:lnTo>
                    <a:pt x="0" y="65219"/>
                  </a:lnTo>
                  <a:cubicBezTo>
                    <a:pt x="0" y="47922"/>
                    <a:pt x="6871" y="31333"/>
                    <a:pt x="19102" y="19102"/>
                  </a:cubicBezTo>
                  <a:cubicBezTo>
                    <a:pt x="31333" y="6871"/>
                    <a:pt x="47922" y="0"/>
                    <a:pt x="65219" y="0"/>
                  </a:cubicBezTo>
                  <a:close/>
                </a:path>
              </a:pathLst>
            </a:custGeom>
            <a:solidFill>
              <a:srgbClr val="FFFFFF"/>
            </a:solidFill>
          </p:spPr>
        </p:sp>
        <p:sp>
          <p:nvSpPr>
            <p:cNvPr id="91" name="TextBox 91"/>
            <p:cNvSpPr txBox="1"/>
            <p:nvPr/>
          </p:nvSpPr>
          <p:spPr>
            <a:xfrm>
              <a:off x="0" y="-38100"/>
              <a:ext cx="556892" cy="168539"/>
            </a:xfrm>
            <a:prstGeom prst="rect">
              <a:avLst/>
            </a:prstGeom>
          </p:spPr>
          <p:txBody>
            <a:bodyPr lIns="50800" tIns="50800" rIns="50800" bIns="50800" rtlCol="0" anchor="ctr"/>
            <a:lstStyle/>
            <a:p>
              <a:pPr algn="ctr">
                <a:lnSpc>
                  <a:spcPts val="3079"/>
                </a:lnSpc>
              </a:pPr>
              <a:endParaRPr/>
            </a:p>
          </p:txBody>
        </p:sp>
      </p:grpSp>
      <p:sp>
        <p:nvSpPr>
          <p:cNvPr id="92" name="TextBox 92"/>
          <p:cNvSpPr txBox="1"/>
          <p:nvPr/>
        </p:nvSpPr>
        <p:spPr>
          <a:xfrm rot="1025774">
            <a:off x="15776374" y="6671746"/>
            <a:ext cx="1785827" cy="453391"/>
          </a:xfrm>
          <a:prstGeom prst="rect">
            <a:avLst/>
          </a:prstGeom>
        </p:spPr>
        <p:txBody>
          <a:bodyPr lIns="0" tIns="0" rIns="0" bIns="0" rtlCol="0" anchor="t">
            <a:spAutoFit/>
          </a:bodyPr>
          <a:lstStyle/>
          <a:p>
            <a:pPr marL="0" lvl="0" indent="0" algn="l">
              <a:lnSpc>
                <a:spcPts val="3899"/>
              </a:lnSpc>
              <a:spcBef>
                <a:spcPct val="0"/>
              </a:spcBef>
            </a:pPr>
            <a:r>
              <a:rPr lang="en-US" sz="2599" b="1" u="none" strike="noStrike" spc="135">
                <a:solidFill>
                  <a:srgbClr val="0F225B"/>
                </a:solidFill>
                <a:latin typeface="Source Sans Pro Bold"/>
                <a:ea typeface="Source Sans Pro Bold"/>
                <a:cs typeface="Source Sans Pro Bold"/>
                <a:sym typeface="Source Sans Pro Bold"/>
              </a:rPr>
              <a:t>3 ore</a:t>
            </a:r>
          </a:p>
        </p:txBody>
      </p:sp>
      <p:sp>
        <p:nvSpPr>
          <p:cNvPr id="93" name="TextBox 93"/>
          <p:cNvSpPr txBox="1"/>
          <p:nvPr/>
        </p:nvSpPr>
        <p:spPr>
          <a:xfrm rot="1177873">
            <a:off x="8445740" y="6696020"/>
            <a:ext cx="1785827" cy="453391"/>
          </a:xfrm>
          <a:prstGeom prst="rect">
            <a:avLst/>
          </a:prstGeom>
        </p:spPr>
        <p:txBody>
          <a:bodyPr lIns="0" tIns="0" rIns="0" bIns="0" rtlCol="0" anchor="t">
            <a:spAutoFit/>
          </a:bodyPr>
          <a:lstStyle/>
          <a:p>
            <a:pPr marL="0" lvl="0" indent="0" algn="l">
              <a:lnSpc>
                <a:spcPts val="3899"/>
              </a:lnSpc>
              <a:spcBef>
                <a:spcPct val="0"/>
              </a:spcBef>
            </a:pPr>
            <a:r>
              <a:rPr lang="en-US" sz="2599" b="1" spc="135">
                <a:solidFill>
                  <a:srgbClr val="0F225B"/>
                </a:solidFill>
                <a:latin typeface="Source Sans Pro Bold"/>
                <a:ea typeface="Source Sans Pro Bold"/>
                <a:cs typeface="Source Sans Pro Bold"/>
                <a:sym typeface="Source Sans Pro Bold"/>
              </a:rPr>
              <a:t>30 </a:t>
            </a:r>
            <a:r>
              <a:rPr lang="en-US" sz="2599" b="1" u="none" strike="noStrike" spc="135">
                <a:solidFill>
                  <a:srgbClr val="0F225B"/>
                </a:solidFill>
                <a:latin typeface="Source Sans Pro Bold"/>
                <a:ea typeface="Source Sans Pro Bold"/>
                <a:cs typeface="Source Sans Pro Bold"/>
                <a:sym typeface="Source Sans Pro Bold"/>
              </a:rPr>
              <a:t>ore </a:t>
            </a:r>
          </a:p>
        </p:txBody>
      </p:sp>
      <p:sp>
        <p:nvSpPr>
          <p:cNvPr id="94" name="Freeform 94"/>
          <p:cNvSpPr/>
          <p:nvPr/>
        </p:nvSpPr>
        <p:spPr>
          <a:xfrm>
            <a:off x="2190669" y="2584550"/>
            <a:ext cx="677745" cy="520189"/>
          </a:xfrm>
          <a:custGeom>
            <a:avLst/>
            <a:gdLst/>
            <a:ahLst/>
            <a:cxnLst/>
            <a:rect l="l" t="t" r="r" b="b"/>
            <a:pathLst>
              <a:path w="677745" h="520189">
                <a:moveTo>
                  <a:pt x="0" y="0"/>
                </a:moveTo>
                <a:lnTo>
                  <a:pt x="677745" y="0"/>
                </a:lnTo>
                <a:lnTo>
                  <a:pt x="677745" y="520189"/>
                </a:lnTo>
                <a:lnTo>
                  <a:pt x="0" y="520189"/>
                </a:lnTo>
                <a:lnTo>
                  <a:pt x="0" y="0"/>
                </a:lnTo>
                <a:close/>
              </a:path>
            </a:pathLst>
          </a:custGeom>
          <a:blipFill>
            <a:blip r:embed="rId8"/>
            <a:stretch>
              <a:fillRect b="-95132"/>
            </a:stretch>
          </a:blipFill>
        </p:spPr>
      </p:sp>
      <p:sp>
        <p:nvSpPr>
          <p:cNvPr id="95" name="Freeform 95"/>
          <p:cNvSpPr/>
          <p:nvPr/>
        </p:nvSpPr>
        <p:spPr>
          <a:xfrm>
            <a:off x="6113651" y="2997058"/>
            <a:ext cx="700437" cy="537606"/>
          </a:xfrm>
          <a:custGeom>
            <a:avLst/>
            <a:gdLst/>
            <a:ahLst/>
            <a:cxnLst/>
            <a:rect l="l" t="t" r="r" b="b"/>
            <a:pathLst>
              <a:path w="700437" h="537606">
                <a:moveTo>
                  <a:pt x="0" y="0"/>
                </a:moveTo>
                <a:lnTo>
                  <a:pt x="700437" y="0"/>
                </a:lnTo>
                <a:lnTo>
                  <a:pt x="700437" y="537606"/>
                </a:lnTo>
                <a:lnTo>
                  <a:pt x="0" y="537606"/>
                </a:lnTo>
                <a:lnTo>
                  <a:pt x="0" y="0"/>
                </a:lnTo>
                <a:close/>
              </a:path>
            </a:pathLst>
          </a:custGeom>
          <a:blipFill>
            <a:blip r:embed="rId8"/>
            <a:stretch>
              <a:fillRect b="-95132"/>
            </a:stretch>
          </a:blipFill>
        </p:spPr>
      </p:sp>
      <p:sp>
        <p:nvSpPr>
          <p:cNvPr id="96" name="Freeform 96"/>
          <p:cNvSpPr/>
          <p:nvPr/>
        </p:nvSpPr>
        <p:spPr>
          <a:xfrm>
            <a:off x="9675235" y="3229665"/>
            <a:ext cx="698064" cy="535784"/>
          </a:xfrm>
          <a:custGeom>
            <a:avLst/>
            <a:gdLst/>
            <a:ahLst/>
            <a:cxnLst/>
            <a:rect l="l" t="t" r="r" b="b"/>
            <a:pathLst>
              <a:path w="698064" h="535784">
                <a:moveTo>
                  <a:pt x="0" y="0"/>
                </a:moveTo>
                <a:lnTo>
                  <a:pt x="698064" y="0"/>
                </a:lnTo>
                <a:lnTo>
                  <a:pt x="698064" y="535785"/>
                </a:lnTo>
                <a:lnTo>
                  <a:pt x="0" y="535785"/>
                </a:lnTo>
                <a:lnTo>
                  <a:pt x="0" y="0"/>
                </a:lnTo>
                <a:close/>
              </a:path>
            </a:pathLst>
          </a:custGeom>
          <a:blipFill>
            <a:blip r:embed="rId8"/>
            <a:stretch>
              <a:fillRect b="-95132"/>
            </a:stretch>
          </a:blipFill>
        </p:spPr>
      </p:sp>
      <p:sp>
        <p:nvSpPr>
          <p:cNvPr id="97" name="Freeform 97"/>
          <p:cNvSpPr/>
          <p:nvPr/>
        </p:nvSpPr>
        <p:spPr>
          <a:xfrm>
            <a:off x="13576986" y="3279265"/>
            <a:ext cx="698064" cy="535784"/>
          </a:xfrm>
          <a:custGeom>
            <a:avLst/>
            <a:gdLst/>
            <a:ahLst/>
            <a:cxnLst/>
            <a:rect l="l" t="t" r="r" b="b"/>
            <a:pathLst>
              <a:path w="698064" h="535784">
                <a:moveTo>
                  <a:pt x="0" y="0"/>
                </a:moveTo>
                <a:lnTo>
                  <a:pt x="698064" y="0"/>
                </a:lnTo>
                <a:lnTo>
                  <a:pt x="698064" y="535784"/>
                </a:lnTo>
                <a:lnTo>
                  <a:pt x="0" y="535784"/>
                </a:lnTo>
                <a:lnTo>
                  <a:pt x="0" y="0"/>
                </a:lnTo>
                <a:close/>
              </a:path>
            </a:pathLst>
          </a:custGeom>
          <a:blipFill>
            <a:blip r:embed="rId8"/>
            <a:stretch>
              <a:fillRect b="-95132"/>
            </a:stretch>
          </a:blipFill>
        </p:spPr>
      </p:sp>
      <p:sp>
        <p:nvSpPr>
          <p:cNvPr id="98" name="Freeform 98"/>
          <p:cNvSpPr/>
          <p:nvPr/>
        </p:nvSpPr>
        <p:spPr>
          <a:xfrm>
            <a:off x="17053871" y="3210069"/>
            <a:ext cx="698064" cy="535784"/>
          </a:xfrm>
          <a:custGeom>
            <a:avLst/>
            <a:gdLst/>
            <a:ahLst/>
            <a:cxnLst/>
            <a:rect l="l" t="t" r="r" b="b"/>
            <a:pathLst>
              <a:path w="698064" h="535784">
                <a:moveTo>
                  <a:pt x="0" y="0"/>
                </a:moveTo>
                <a:lnTo>
                  <a:pt x="698064" y="0"/>
                </a:lnTo>
                <a:lnTo>
                  <a:pt x="698064" y="535784"/>
                </a:lnTo>
                <a:lnTo>
                  <a:pt x="0" y="535784"/>
                </a:lnTo>
                <a:lnTo>
                  <a:pt x="0" y="0"/>
                </a:lnTo>
                <a:close/>
              </a:path>
            </a:pathLst>
          </a:custGeom>
          <a:blipFill>
            <a:blip r:embed="rId8"/>
            <a:stretch>
              <a:fillRect b="-95132"/>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506205" y="-470078"/>
            <a:ext cx="1534905" cy="1554334"/>
          </a:xfrm>
          <a:custGeom>
            <a:avLst/>
            <a:gdLst/>
            <a:ahLst/>
            <a:cxnLst/>
            <a:rect l="l" t="t" r="r" b="b"/>
            <a:pathLst>
              <a:path w="1534905" h="1554334">
                <a:moveTo>
                  <a:pt x="0" y="0"/>
                </a:moveTo>
                <a:lnTo>
                  <a:pt x="1534905" y="0"/>
                </a:lnTo>
                <a:lnTo>
                  <a:pt x="1534905" y="1554334"/>
                </a:lnTo>
                <a:lnTo>
                  <a:pt x="0" y="1554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6911803" y="9699713"/>
            <a:ext cx="2261396" cy="785835"/>
          </a:xfrm>
          <a:custGeom>
            <a:avLst/>
            <a:gdLst/>
            <a:ahLst/>
            <a:cxnLst/>
            <a:rect l="l" t="t" r="r" b="b"/>
            <a:pathLst>
              <a:path w="2261396" h="785835">
                <a:moveTo>
                  <a:pt x="0" y="0"/>
                </a:moveTo>
                <a:lnTo>
                  <a:pt x="2261397" y="0"/>
                </a:lnTo>
                <a:lnTo>
                  <a:pt x="2261397" y="785836"/>
                </a:lnTo>
                <a:lnTo>
                  <a:pt x="0" y="785836"/>
                </a:lnTo>
                <a:lnTo>
                  <a:pt x="0" y="0"/>
                </a:lnTo>
                <a:close/>
              </a:path>
            </a:pathLst>
          </a:custGeom>
          <a:blipFill>
            <a:blip r:embed="rId5">
              <a:alphaModFix amt="26000"/>
              <a:extLst>
                <a:ext uri="{96DAC541-7B7A-43D3-8B79-37D633B846F1}">
                  <asvg:svgBlip xmlns:asvg="http://schemas.microsoft.com/office/drawing/2016/SVG/main" r:embed="rId6"/>
                </a:ext>
              </a:extLst>
            </a:blip>
            <a:stretch>
              <a:fillRect/>
            </a:stretch>
          </a:blipFill>
        </p:spPr>
      </p:sp>
      <p:sp>
        <p:nvSpPr>
          <p:cNvPr id="5" name="Freeform 5"/>
          <p:cNvSpPr/>
          <p:nvPr/>
        </p:nvSpPr>
        <p:spPr>
          <a:xfrm rot="1788336">
            <a:off x="5111542" y="3077332"/>
            <a:ext cx="1461596" cy="1119948"/>
          </a:xfrm>
          <a:custGeom>
            <a:avLst/>
            <a:gdLst/>
            <a:ahLst/>
            <a:cxnLst/>
            <a:rect l="l" t="t" r="r" b="b"/>
            <a:pathLst>
              <a:path w="1461596" h="1119948">
                <a:moveTo>
                  <a:pt x="0" y="0"/>
                </a:moveTo>
                <a:lnTo>
                  <a:pt x="1461596" y="0"/>
                </a:lnTo>
                <a:lnTo>
                  <a:pt x="1461596" y="1119948"/>
                </a:lnTo>
                <a:lnTo>
                  <a:pt x="0" y="11199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695399" y="9501165"/>
            <a:ext cx="1054226" cy="984384"/>
          </a:xfrm>
          <a:custGeom>
            <a:avLst/>
            <a:gdLst/>
            <a:ahLst/>
            <a:cxnLst/>
            <a:rect l="l" t="t" r="r" b="b"/>
            <a:pathLst>
              <a:path w="1054226" h="984384">
                <a:moveTo>
                  <a:pt x="0" y="0"/>
                </a:moveTo>
                <a:lnTo>
                  <a:pt x="1054226" y="0"/>
                </a:lnTo>
                <a:lnTo>
                  <a:pt x="1054226" y="984384"/>
                </a:lnTo>
                <a:lnTo>
                  <a:pt x="0" y="98438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17646810" y="-575402"/>
            <a:ext cx="1394550" cy="1394550"/>
          </a:xfrm>
          <a:custGeom>
            <a:avLst/>
            <a:gdLst/>
            <a:ahLst/>
            <a:cxnLst/>
            <a:rect l="l" t="t" r="r" b="b"/>
            <a:pathLst>
              <a:path w="1394550" h="1394550">
                <a:moveTo>
                  <a:pt x="0" y="0"/>
                </a:moveTo>
                <a:lnTo>
                  <a:pt x="1394550" y="0"/>
                </a:lnTo>
                <a:lnTo>
                  <a:pt x="1394550" y="1394550"/>
                </a:lnTo>
                <a:lnTo>
                  <a:pt x="0" y="13945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75685" y="9821702"/>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9" name="Freeform 9"/>
          <p:cNvSpPr/>
          <p:nvPr/>
        </p:nvSpPr>
        <p:spPr>
          <a:xfrm>
            <a:off x="17476217" y="307089"/>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10" name="Group 10"/>
          <p:cNvGrpSpPr/>
          <p:nvPr/>
        </p:nvGrpSpPr>
        <p:grpSpPr>
          <a:xfrm>
            <a:off x="1497503" y="3930139"/>
            <a:ext cx="3346375" cy="4104769"/>
            <a:chOff x="0" y="0"/>
            <a:chExt cx="635000" cy="778911"/>
          </a:xfrm>
        </p:grpSpPr>
        <p:sp>
          <p:nvSpPr>
            <p:cNvPr id="11" name="Freeform 11"/>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A12568"/>
              </a:solidFill>
              <a:prstDash val="solid"/>
              <a:miter/>
            </a:ln>
          </p:spPr>
        </p:sp>
        <p:sp>
          <p:nvSpPr>
            <p:cNvPr id="12" name="TextBox 12"/>
            <p:cNvSpPr txBox="1"/>
            <p:nvPr/>
          </p:nvSpPr>
          <p:spPr>
            <a:xfrm>
              <a:off x="0" y="-38100"/>
              <a:ext cx="635000" cy="702711"/>
            </a:xfrm>
            <a:prstGeom prst="rect">
              <a:avLst/>
            </a:prstGeom>
          </p:spPr>
          <p:txBody>
            <a:bodyPr lIns="56557" tIns="56557" rIns="56557" bIns="56557" rtlCol="0" anchor="ctr"/>
            <a:lstStyle/>
            <a:p>
              <a:pPr algn="ctr">
                <a:lnSpc>
                  <a:spcPts val="3080"/>
                </a:lnSpc>
              </a:pPr>
              <a:endParaRPr/>
            </a:p>
          </p:txBody>
        </p:sp>
      </p:grpSp>
      <p:grpSp>
        <p:nvGrpSpPr>
          <p:cNvPr id="13" name="Group 13"/>
          <p:cNvGrpSpPr/>
          <p:nvPr/>
        </p:nvGrpSpPr>
        <p:grpSpPr>
          <a:xfrm rot="5400000">
            <a:off x="2367034" y="6205341"/>
            <a:ext cx="1607314" cy="4283981"/>
            <a:chOff x="0" y="0"/>
            <a:chExt cx="406400" cy="1083180"/>
          </a:xfrm>
        </p:grpSpPr>
        <p:sp>
          <p:nvSpPr>
            <p:cNvPr id="14" name="Freeform 14"/>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A12568"/>
            </a:solidFill>
          </p:spPr>
        </p:sp>
        <p:sp>
          <p:nvSpPr>
            <p:cNvPr id="15" name="TextBox 15"/>
            <p:cNvSpPr txBox="1"/>
            <p:nvPr/>
          </p:nvSpPr>
          <p:spPr>
            <a:xfrm>
              <a:off x="177800" y="-38100"/>
              <a:ext cx="152400" cy="1121280"/>
            </a:xfrm>
            <a:prstGeom prst="rect">
              <a:avLst/>
            </a:prstGeom>
          </p:spPr>
          <p:txBody>
            <a:bodyPr lIns="56557" tIns="56557" rIns="56557" bIns="56557" rtlCol="0" anchor="ctr"/>
            <a:lstStyle/>
            <a:p>
              <a:pPr algn="ctr">
                <a:lnSpc>
                  <a:spcPts val="3080"/>
                </a:lnSpc>
              </a:pPr>
              <a:endParaRPr/>
            </a:p>
          </p:txBody>
        </p:sp>
      </p:grpSp>
      <p:grpSp>
        <p:nvGrpSpPr>
          <p:cNvPr id="16" name="Group 16"/>
          <p:cNvGrpSpPr/>
          <p:nvPr/>
        </p:nvGrpSpPr>
        <p:grpSpPr>
          <a:xfrm>
            <a:off x="2068295" y="3770313"/>
            <a:ext cx="2204791" cy="319652"/>
            <a:chOff x="0" y="0"/>
            <a:chExt cx="557469" cy="80822"/>
          </a:xfrm>
        </p:grpSpPr>
        <p:sp>
          <p:nvSpPr>
            <p:cNvPr id="17" name="Freeform 17"/>
            <p:cNvSpPr/>
            <p:nvPr/>
          </p:nvSpPr>
          <p:spPr>
            <a:xfrm>
              <a:off x="0" y="0"/>
              <a:ext cx="557469" cy="80822"/>
            </a:xfrm>
            <a:custGeom>
              <a:avLst/>
              <a:gdLst/>
              <a:ahLst/>
              <a:cxnLst/>
              <a:rect l="l" t="t" r="r" b="b"/>
              <a:pathLst>
                <a:path w="557469" h="80822">
                  <a:moveTo>
                    <a:pt x="35114" y="0"/>
                  </a:moveTo>
                  <a:lnTo>
                    <a:pt x="522355" y="0"/>
                  </a:lnTo>
                  <a:cubicBezTo>
                    <a:pt x="541748" y="0"/>
                    <a:pt x="557469" y="15721"/>
                    <a:pt x="557469" y="35114"/>
                  </a:cubicBezTo>
                  <a:lnTo>
                    <a:pt x="557469" y="45708"/>
                  </a:lnTo>
                  <a:cubicBezTo>
                    <a:pt x="557469" y="65101"/>
                    <a:pt x="541748" y="80822"/>
                    <a:pt x="522355" y="80822"/>
                  </a:cubicBezTo>
                  <a:lnTo>
                    <a:pt x="35114" y="80822"/>
                  </a:lnTo>
                  <a:cubicBezTo>
                    <a:pt x="25801" y="80822"/>
                    <a:pt x="16870" y="77123"/>
                    <a:pt x="10285" y="70537"/>
                  </a:cubicBezTo>
                  <a:cubicBezTo>
                    <a:pt x="3700" y="63952"/>
                    <a:pt x="0" y="55021"/>
                    <a:pt x="0" y="45708"/>
                  </a:cubicBezTo>
                  <a:lnTo>
                    <a:pt x="0" y="35114"/>
                  </a:lnTo>
                  <a:cubicBezTo>
                    <a:pt x="0" y="15721"/>
                    <a:pt x="15721" y="0"/>
                    <a:pt x="35114" y="0"/>
                  </a:cubicBezTo>
                  <a:close/>
                </a:path>
              </a:pathLst>
            </a:custGeom>
            <a:solidFill>
              <a:srgbClr val="A12568"/>
            </a:solidFill>
          </p:spPr>
        </p:sp>
        <p:sp>
          <p:nvSpPr>
            <p:cNvPr id="18" name="TextBox 18"/>
            <p:cNvSpPr txBox="1"/>
            <p:nvPr/>
          </p:nvSpPr>
          <p:spPr>
            <a:xfrm>
              <a:off x="0" y="-38100"/>
              <a:ext cx="557469" cy="118922"/>
            </a:xfrm>
            <a:prstGeom prst="rect">
              <a:avLst/>
            </a:prstGeom>
          </p:spPr>
          <p:txBody>
            <a:bodyPr lIns="56557" tIns="56557" rIns="56557" bIns="56557" rtlCol="0" anchor="ctr"/>
            <a:lstStyle/>
            <a:p>
              <a:pPr algn="ctr">
                <a:lnSpc>
                  <a:spcPts val="3080"/>
                </a:lnSpc>
              </a:pPr>
              <a:endParaRPr/>
            </a:p>
          </p:txBody>
        </p:sp>
      </p:grpSp>
      <p:grpSp>
        <p:nvGrpSpPr>
          <p:cNvPr id="19" name="Group 19"/>
          <p:cNvGrpSpPr>
            <a:grpSpLocks noChangeAspect="1"/>
          </p:cNvGrpSpPr>
          <p:nvPr/>
        </p:nvGrpSpPr>
        <p:grpSpPr>
          <a:xfrm>
            <a:off x="2503733" y="2596225"/>
            <a:ext cx="1333914" cy="1333914"/>
            <a:chOff x="0" y="0"/>
            <a:chExt cx="495300" cy="495300"/>
          </a:xfrm>
        </p:grpSpPr>
        <p:sp>
          <p:nvSpPr>
            <p:cNvPr id="20" name="Freeform 2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21" name="Freeform 2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22" name="Freeform 22"/>
          <p:cNvSpPr/>
          <p:nvPr/>
        </p:nvSpPr>
        <p:spPr>
          <a:xfrm>
            <a:off x="2870658" y="2963149"/>
            <a:ext cx="600065" cy="600065"/>
          </a:xfrm>
          <a:custGeom>
            <a:avLst/>
            <a:gdLst/>
            <a:ahLst/>
            <a:cxnLst/>
            <a:rect l="l" t="t" r="r" b="b"/>
            <a:pathLst>
              <a:path w="600065" h="600065">
                <a:moveTo>
                  <a:pt x="0" y="0"/>
                </a:moveTo>
                <a:lnTo>
                  <a:pt x="600065" y="0"/>
                </a:lnTo>
                <a:lnTo>
                  <a:pt x="600065" y="600065"/>
                </a:lnTo>
                <a:lnTo>
                  <a:pt x="0" y="60006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3" name="TextBox 23"/>
          <p:cNvSpPr txBox="1"/>
          <p:nvPr/>
        </p:nvSpPr>
        <p:spPr>
          <a:xfrm>
            <a:off x="1892240" y="4429304"/>
            <a:ext cx="2556901" cy="2647941"/>
          </a:xfrm>
          <a:prstGeom prst="rect">
            <a:avLst/>
          </a:prstGeom>
        </p:spPr>
        <p:txBody>
          <a:bodyPr lIns="0" tIns="0" rIns="0" bIns="0" rtlCol="0" anchor="t">
            <a:spAutoFit/>
          </a:bodyPr>
          <a:lstStyle/>
          <a:p>
            <a:pPr marL="0" lvl="1" indent="0" algn="ctr">
              <a:lnSpc>
                <a:spcPts val="4200"/>
              </a:lnSpc>
              <a:spcBef>
                <a:spcPct val="0"/>
              </a:spcBef>
            </a:pPr>
            <a:r>
              <a:rPr lang="en-US" sz="3000" b="1">
                <a:solidFill>
                  <a:srgbClr val="0F225B"/>
                </a:solidFill>
                <a:latin typeface="Source Sans Pro Bold"/>
                <a:ea typeface="Source Sans Pro Bold"/>
                <a:cs typeface="Source Sans Pro Bold"/>
                <a:sym typeface="Source Sans Pro Bold"/>
              </a:rPr>
              <a:t>60 de ore pregatire practică în firme de primire</a:t>
            </a:r>
          </a:p>
        </p:txBody>
      </p:sp>
      <p:grpSp>
        <p:nvGrpSpPr>
          <p:cNvPr id="24" name="Group 24"/>
          <p:cNvGrpSpPr/>
          <p:nvPr/>
        </p:nvGrpSpPr>
        <p:grpSpPr>
          <a:xfrm>
            <a:off x="6985268" y="2596225"/>
            <a:ext cx="5822834" cy="6554763"/>
            <a:chOff x="0" y="0"/>
            <a:chExt cx="7763778" cy="8739684"/>
          </a:xfrm>
        </p:grpSpPr>
        <p:sp>
          <p:nvSpPr>
            <p:cNvPr id="25" name="Freeform 25"/>
            <p:cNvSpPr/>
            <p:nvPr/>
          </p:nvSpPr>
          <p:spPr>
            <a:xfrm rot="1788336">
              <a:off x="5572760" y="385566"/>
              <a:ext cx="1948795" cy="1493264"/>
            </a:xfrm>
            <a:custGeom>
              <a:avLst/>
              <a:gdLst/>
              <a:ahLst/>
              <a:cxnLst/>
              <a:rect l="l" t="t" r="r" b="b"/>
              <a:pathLst>
                <a:path w="1948795" h="1493264">
                  <a:moveTo>
                    <a:pt x="0" y="0"/>
                  </a:moveTo>
                  <a:lnTo>
                    <a:pt x="1948795" y="0"/>
                  </a:lnTo>
                  <a:lnTo>
                    <a:pt x="1948795" y="1493264"/>
                  </a:lnTo>
                  <a:lnTo>
                    <a:pt x="0" y="149326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6" name="Group 26"/>
            <p:cNvGrpSpPr/>
            <p:nvPr/>
          </p:nvGrpSpPr>
          <p:grpSpPr>
            <a:xfrm>
              <a:off x="625070" y="1778552"/>
              <a:ext cx="4461834" cy="5473025"/>
              <a:chOff x="0" y="0"/>
              <a:chExt cx="635000" cy="778911"/>
            </a:xfrm>
          </p:grpSpPr>
          <p:sp>
            <p:nvSpPr>
              <p:cNvPr id="27" name="Freeform 27"/>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233E8B"/>
                </a:solidFill>
                <a:prstDash val="solid"/>
                <a:miter/>
              </a:ln>
            </p:spPr>
          </p:sp>
          <p:sp>
            <p:nvSpPr>
              <p:cNvPr id="28" name="TextBox 28"/>
              <p:cNvSpPr txBox="1"/>
              <p:nvPr/>
            </p:nvSpPr>
            <p:spPr>
              <a:xfrm>
                <a:off x="0" y="-38100"/>
                <a:ext cx="635000" cy="702711"/>
              </a:xfrm>
              <a:prstGeom prst="rect">
                <a:avLst/>
              </a:prstGeom>
            </p:spPr>
            <p:txBody>
              <a:bodyPr lIns="50800" tIns="50800" rIns="50800" bIns="50800" rtlCol="0" anchor="ctr"/>
              <a:lstStyle/>
              <a:p>
                <a:pPr algn="ctr">
                  <a:lnSpc>
                    <a:spcPts val="3080"/>
                  </a:lnSpc>
                </a:pPr>
                <a:endParaRPr/>
              </a:p>
            </p:txBody>
          </p:sp>
        </p:grpSp>
        <p:grpSp>
          <p:nvGrpSpPr>
            <p:cNvPr id="29" name="Group 29"/>
            <p:cNvGrpSpPr/>
            <p:nvPr/>
          </p:nvGrpSpPr>
          <p:grpSpPr>
            <a:xfrm rot="5400000">
              <a:off x="1784445" y="4812155"/>
              <a:ext cx="2143085" cy="5711974"/>
              <a:chOff x="0" y="0"/>
              <a:chExt cx="406400" cy="1083180"/>
            </a:xfrm>
          </p:grpSpPr>
          <p:sp>
            <p:nvSpPr>
              <p:cNvPr id="30" name="Freeform 30"/>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233E8B"/>
              </a:solidFill>
            </p:spPr>
          </p:sp>
          <p:sp>
            <p:nvSpPr>
              <p:cNvPr id="31" name="TextBox 31"/>
              <p:cNvSpPr txBox="1"/>
              <p:nvPr/>
            </p:nvSpPr>
            <p:spPr>
              <a:xfrm>
                <a:off x="177800" y="-38100"/>
                <a:ext cx="152400" cy="1121280"/>
              </a:xfrm>
              <a:prstGeom prst="rect">
                <a:avLst/>
              </a:prstGeom>
            </p:spPr>
            <p:txBody>
              <a:bodyPr lIns="50800" tIns="50800" rIns="50800" bIns="50800" rtlCol="0" anchor="ctr"/>
              <a:lstStyle/>
              <a:p>
                <a:pPr algn="ctr">
                  <a:lnSpc>
                    <a:spcPts val="3080"/>
                  </a:lnSpc>
                </a:pPr>
                <a:endParaRPr/>
              </a:p>
            </p:txBody>
          </p:sp>
        </p:grpSp>
        <p:grpSp>
          <p:nvGrpSpPr>
            <p:cNvPr id="32" name="Group 32"/>
            <p:cNvGrpSpPr/>
            <p:nvPr/>
          </p:nvGrpSpPr>
          <p:grpSpPr>
            <a:xfrm>
              <a:off x="1386126" y="1565451"/>
              <a:ext cx="2939722" cy="426202"/>
              <a:chOff x="0" y="0"/>
              <a:chExt cx="557469" cy="80822"/>
            </a:xfrm>
          </p:grpSpPr>
          <p:sp>
            <p:nvSpPr>
              <p:cNvPr id="33" name="Freeform 33"/>
              <p:cNvSpPr/>
              <p:nvPr/>
            </p:nvSpPr>
            <p:spPr>
              <a:xfrm>
                <a:off x="0" y="0"/>
                <a:ext cx="557469" cy="80822"/>
              </a:xfrm>
              <a:custGeom>
                <a:avLst/>
                <a:gdLst/>
                <a:ahLst/>
                <a:cxnLst/>
                <a:rect l="l" t="t" r="r" b="b"/>
                <a:pathLst>
                  <a:path w="557469" h="80822">
                    <a:moveTo>
                      <a:pt x="39093" y="0"/>
                    </a:moveTo>
                    <a:lnTo>
                      <a:pt x="518376" y="0"/>
                    </a:lnTo>
                    <a:cubicBezTo>
                      <a:pt x="539966" y="0"/>
                      <a:pt x="557469" y="17503"/>
                      <a:pt x="557469" y="39093"/>
                    </a:cubicBezTo>
                    <a:lnTo>
                      <a:pt x="557469" y="41729"/>
                    </a:lnTo>
                    <a:cubicBezTo>
                      <a:pt x="557469" y="63319"/>
                      <a:pt x="539966" y="80822"/>
                      <a:pt x="518376" y="80822"/>
                    </a:cubicBezTo>
                    <a:lnTo>
                      <a:pt x="39093" y="80822"/>
                    </a:lnTo>
                    <a:cubicBezTo>
                      <a:pt x="17503" y="80822"/>
                      <a:pt x="0" y="63319"/>
                      <a:pt x="0" y="41729"/>
                    </a:cubicBezTo>
                    <a:lnTo>
                      <a:pt x="0" y="39093"/>
                    </a:lnTo>
                    <a:cubicBezTo>
                      <a:pt x="0" y="17503"/>
                      <a:pt x="17503" y="0"/>
                      <a:pt x="39093" y="0"/>
                    </a:cubicBezTo>
                    <a:close/>
                  </a:path>
                </a:pathLst>
              </a:custGeom>
              <a:solidFill>
                <a:srgbClr val="233E8B"/>
              </a:solidFill>
            </p:spPr>
          </p:sp>
          <p:sp>
            <p:nvSpPr>
              <p:cNvPr id="34" name="TextBox 34"/>
              <p:cNvSpPr txBox="1"/>
              <p:nvPr/>
            </p:nvSpPr>
            <p:spPr>
              <a:xfrm>
                <a:off x="0" y="-38100"/>
                <a:ext cx="557469" cy="118922"/>
              </a:xfrm>
              <a:prstGeom prst="rect">
                <a:avLst/>
              </a:prstGeom>
            </p:spPr>
            <p:txBody>
              <a:bodyPr lIns="50800" tIns="50800" rIns="50800" bIns="50800" rtlCol="0" anchor="ctr"/>
              <a:lstStyle/>
              <a:p>
                <a:pPr algn="ctr">
                  <a:lnSpc>
                    <a:spcPts val="3080"/>
                  </a:lnSpc>
                </a:pPr>
                <a:endParaRPr/>
              </a:p>
            </p:txBody>
          </p:sp>
        </p:grpSp>
        <p:grpSp>
          <p:nvGrpSpPr>
            <p:cNvPr id="35" name="Group 35"/>
            <p:cNvGrpSpPr>
              <a:grpSpLocks noChangeAspect="1"/>
            </p:cNvGrpSpPr>
            <p:nvPr/>
          </p:nvGrpSpPr>
          <p:grpSpPr>
            <a:xfrm>
              <a:off x="1966711" y="0"/>
              <a:ext cx="1778552" cy="1778552"/>
              <a:chOff x="0" y="0"/>
              <a:chExt cx="495300" cy="495300"/>
            </a:xfrm>
          </p:grpSpPr>
          <p:sp>
            <p:nvSpPr>
              <p:cNvPr id="36" name="Freeform 36"/>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37" name="Freeform 37"/>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38" name="Freeform 38"/>
            <p:cNvSpPr/>
            <p:nvPr/>
          </p:nvSpPr>
          <p:spPr>
            <a:xfrm>
              <a:off x="2470445" y="489232"/>
              <a:ext cx="771084" cy="800087"/>
            </a:xfrm>
            <a:custGeom>
              <a:avLst/>
              <a:gdLst/>
              <a:ahLst/>
              <a:cxnLst/>
              <a:rect l="l" t="t" r="r" b="b"/>
              <a:pathLst>
                <a:path w="771084" h="800087">
                  <a:moveTo>
                    <a:pt x="0" y="0"/>
                  </a:moveTo>
                  <a:lnTo>
                    <a:pt x="771084" y="0"/>
                  </a:lnTo>
                  <a:lnTo>
                    <a:pt x="771084" y="800088"/>
                  </a:lnTo>
                  <a:lnTo>
                    <a:pt x="0" y="800088"/>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39" name="TextBox 39"/>
            <p:cNvSpPr txBox="1"/>
            <p:nvPr/>
          </p:nvSpPr>
          <p:spPr>
            <a:xfrm>
              <a:off x="1173708" y="2463156"/>
              <a:ext cx="3409201" cy="2800338"/>
            </a:xfrm>
            <a:prstGeom prst="rect">
              <a:avLst/>
            </a:prstGeom>
          </p:spPr>
          <p:txBody>
            <a:bodyPr lIns="0" tIns="0" rIns="0" bIns="0" rtlCol="0" anchor="t">
              <a:spAutoFit/>
            </a:bodyPr>
            <a:lstStyle/>
            <a:p>
              <a:pPr algn="ctr">
                <a:lnSpc>
                  <a:spcPts val="4200"/>
                </a:lnSpc>
                <a:spcBef>
                  <a:spcPct val="0"/>
                </a:spcBef>
              </a:pPr>
              <a:r>
                <a:rPr lang="en-US" sz="3000" b="1">
                  <a:solidFill>
                    <a:srgbClr val="0F225B"/>
                  </a:solidFill>
                  <a:latin typeface="Source Sans Pro Bold"/>
                  <a:ea typeface="Source Sans Pro Bold"/>
                  <a:cs typeface="Source Sans Pro Bold"/>
                  <a:sym typeface="Source Sans Pro Bold"/>
                </a:rPr>
                <a:t>Repartizare conform CV Europass Mobility</a:t>
              </a:r>
            </a:p>
          </p:txBody>
        </p:sp>
      </p:grpSp>
      <p:grpSp>
        <p:nvGrpSpPr>
          <p:cNvPr id="40" name="Group 40"/>
          <p:cNvGrpSpPr/>
          <p:nvPr/>
        </p:nvGrpSpPr>
        <p:grpSpPr>
          <a:xfrm>
            <a:off x="12542063" y="2596225"/>
            <a:ext cx="4283981" cy="6554763"/>
            <a:chOff x="0" y="0"/>
            <a:chExt cx="5711974" cy="8739684"/>
          </a:xfrm>
        </p:grpSpPr>
        <p:grpSp>
          <p:nvGrpSpPr>
            <p:cNvPr id="41" name="Group 41"/>
            <p:cNvGrpSpPr/>
            <p:nvPr/>
          </p:nvGrpSpPr>
          <p:grpSpPr>
            <a:xfrm>
              <a:off x="625070" y="1778552"/>
              <a:ext cx="4461834" cy="5473025"/>
              <a:chOff x="0" y="0"/>
              <a:chExt cx="635000" cy="778911"/>
            </a:xfrm>
          </p:grpSpPr>
          <p:sp>
            <p:nvSpPr>
              <p:cNvPr id="42" name="Freeform 42"/>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AE1E1E"/>
                </a:solidFill>
                <a:prstDash val="solid"/>
                <a:miter/>
              </a:ln>
            </p:spPr>
          </p:sp>
          <p:sp>
            <p:nvSpPr>
              <p:cNvPr id="43" name="TextBox 43"/>
              <p:cNvSpPr txBox="1"/>
              <p:nvPr/>
            </p:nvSpPr>
            <p:spPr>
              <a:xfrm>
                <a:off x="0" y="-38100"/>
                <a:ext cx="635000" cy="702711"/>
              </a:xfrm>
              <a:prstGeom prst="rect">
                <a:avLst/>
              </a:prstGeom>
            </p:spPr>
            <p:txBody>
              <a:bodyPr lIns="50800" tIns="50800" rIns="50800" bIns="50800" rtlCol="0" anchor="ctr"/>
              <a:lstStyle/>
              <a:p>
                <a:pPr algn="ctr">
                  <a:lnSpc>
                    <a:spcPts val="3079"/>
                  </a:lnSpc>
                </a:pPr>
                <a:endParaRPr/>
              </a:p>
            </p:txBody>
          </p:sp>
        </p:grpSp>
        <p:grpSp>
          <p:nvGrpSpPr>
            <p:cNvPr id="44" name="Group 44"/>
            <p:cNvGrpSpPr/>
            <p:nvPr/>
          </p:nvGrpSpPr>
          <p:grpSpPr>
            <a:xfrm rot="5400000">
              <a:off x="1784445" y="4812155"/>
              <a:ext cx="2143085" cy="5711974"/>
              <a:chOff x="0" y="0"/>
              <a:chExt cx="406400" cy="1083180"/>
            </a:xfrm>
          </p:grpSpPr>
          <p:sp>
            <p:nvSpPr>
              <p:cNvPr id="45" name="Freeform 45"/>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AE1E1E"/>
              </a:solidFill>
            </p:spPr>
          </p:sp>
          <p:sp>
            <p:nvSpPr>
              <p:cNvPr id="46" name="TextBox 46"/>
              <p:cNvSpPr txBox="1"/>
              <p:nvPr/>
            </p:nvSpPr>
            <p:spPr>
              <a:xfrm>
                <a:off x="177800" y="-38100"/>
                <a:ext cx="152400" cy="1121280"/>
              </a:xfrm>
              <a:prstGeom prst="rect">
                <a:avLst/>
              </a:prstGeom>
            </p:spPr>
            <p:txBody>
              <a:bodyPr lIns="50800" tIns="50800" rIns="50800" bIns="50800" rtlCol="0" anchor="ctr"/>
              <a:lstStyle/>
              <a:p>
                <a:pPr algn="ctr">
                  <a:lnSpc>
                    <a:spcPts val="3079"/>
                  </a:lnSpc>
                </a:pPr>
                <a:endParaRPr/>
              </a:p>
            </p:txBody>
          </p:sp>
        </p:grpSp>
        <p:grpSp>
          <p:nvGrpSpPr>
            <p:cNvPr id="47" name="Group 47"/>
            <p:cNvGrpSpPr/>
            <p:nvPr/>
          </p:nvGrpSpPr>
          <p:grpSpPr>
            <a:xfrm>
              <a:off x="1386126" y="1565451"/>
              <a:ext cx="2939722" cy="426202"/>
              <a:chOff x="0" y="0"/>
              <a:chExt cx="557469" cy="80822"/>
            </a:xfrm>
          </p:grpSpPr>
          <p:sp>
            <p:nvSpPr>
              <p:cNvPr id="48" name="Freeform 48"/>
              <p:cNvSpPr/>
              <p:nvPr/>
            </p:nvSpPr>
            <p:spPr>
              <a:xfrm>
                <a:off x="0" y="0"/>
                <a:ext cx="557469" cy="80822"/>
              </a:xfrm>
              <a:custGeom>
                <a:avLst/>
                <a:gdLst/>
                <a:ahLst/>
                <a:cxnLst/>
                <a:rect l="l" t="t" r="r" b="b"/>
                <a:pathLst>
                  <a:path w="557469" h="80822">
                    <a:moveTo>
                      <a:pt x="39093" y="0"/>
                    </a:moveTo>
                    <a:lnTo>
                      <a:pt x="518376" y="0"/>
                    </a:lnTo>
                    <a:cubicBezTo>
                      <a:pt x="539966" y="0"/>
                      <a:pt x="557469" y="17503"/>
                      <a:pt x="557469" y="39093"/>
                    </a:cubicBezTo>
                    <a:lnTo>
                      <a:pt x="557469" y="41729"/>
                    </a:lnTo>
                    <a:cubicBezTo>
                      <a:pt x="557469" y="63319"/>
                      <a:pt x="539966" y="80822"/>
                      <a:pt x="518376" y="80822"/>
                    </a:cubicBezTo>
                    <a:lnTo>
                      <a:pt x="39093" y="80822"/>
                    </a:lnTo>
                    <a:cubicBezTo>
                      <a:pt x="17503" y="80822"/>
                      <a:pt x="0" y="63319"/>
                      <a:pt x="0" y="41729"/>
                    </a:cubicBezTo>
                    <a:lnTo>
                      <a:pt x="0" y="39093"/>
                    </a:lnTo>
                    <a:cubicBezTo>
                      <a:pt x="0" y="17503"/>
                      <a:pt x="17503" y="0"/>
                      <a:pt x="39093" y="0"/>
                    </a:cubicBezTo>
                    <a:close/>
                  </a:path>
                </a:pathLst>
              </a:custGeom>
              <a:solidFill>
                <a:srgbClr val="AE1E1E"/>
              </a:solidFill>
            </p:spPr>
          </p:sp>
          <p:sp>
            <p:nvSpPr>
              <p:cNvPr id="49" name="TextBox 49"/>
              <p:cNvSpPr txBox="1"/>
              <p:nvPr/>
            </p:nvSpPr>
            <p:spPr>
              <a:xfrm>
                <a:off x="0" y="-38100"/>
                <a:ext cx="557469" cy="118922"/>
              </a:xfrm>
              <a:prstGeom prst="rect">
                <a:avLst/>
              </a:prstGeom>
            </p:spPr>
            <p:txBody>
              <a:bodyPr lIns="50800" tIns="50800" rIns="50800" bIns="50800" rtlCol="0" anchor="ctr"/>
              <a:lstStyle/>
              <a:p>
                <a:pPr algn="ctr">
                  <a:lnSpc>
                    <a:spcPts val="3079"/>
                  </a:lnSpc>
                </a:pPr>
                <a:endParaRPr/>
              </a:p>
            </p:txBody>
          </p:sp>
        </p:grpSp>
        <p:grpSp>
          <p:nvGrpSpPr>
            <p:cNvPr id="50" name="Group 50"/>
            <p:cNvGrpSpPr>
              <a:grpSpLocks noChangeAspect="1"/>
            </p:cNvGrpSpPr>
            <p:nvPr/>
          </p:nvGrpSpPr>
          <p:grpSpPr>
            <a:xfrm>
              <a:off x="1966711" y="0"/>
              <a:ext cx="1778552" cy="1778552"/>
              <a:chOff x="0" y="0"/>
              <a:chExt cx="495300" cy="495300"/>
            </a:xfrm>
          </p:grpSpPr>
          <p:sp>
            <p:nvSpPr>
              <p:cNvPr id="51" name="Freeform 5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E1E1E"/>
              </a:solidFill>
            </p:spPr>
          </p:sp>
          <p:sp>
            <p:nvSpPr>
              <p:cNvPr id="52" name="Freeform 5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53" name="Freeform 53"/>
            <p:cNvSpPr/>
            <p:nvPr/>
          </p:nvSpPr>
          <p:spPr>
            <a:xfrm>
              <a:off x="2411373" y="509687"/>
              <a:ext cx="889228" cy="759178"/>
            </a:xfrm>
            <a:custGeom>
              <a:avLst/>
              <a:gdLst/>
              <a:ahLst/>
              <a:cxnLst/>
              <a:rect l="l" t="t" r="r" b="b"/>
              <a:pathLst>
                <a:path w="889228" h="759178">
                  <a:moveTo>
                    <a:pt x="0" y="0"/>
                  </a:moveTo>
                  <a:lnTo>
                    <a:pt x="889228" y="0"/>
                  </a:lnTo>
                  <a:lnTo>
                    <a:pt x="889228" y="759178"/>
                  </a:lnTo>
                  <a:lnTo>
                    <a:pt x="0" y="75917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54" name="TextBox 54"/>
            <p:cNvSpPr txBox="1"/>
            <p:nvPr/>
          </p:nvSpPr>
          <p:spPr>
            <a:xfrm>
              <a:off x="625070" y="2009614"/>
              <a:ext cx="4194799" cy="4541381"/>
            </a:xfrm>
            <a:prstGeom prst="rect">
              <a:avLst/>
            </a:prstGeom>
          </p:spPr>
          <p:txBody>
            <a:bodyPr lIns="0" tIns="0" rIns="0" bIns="0" rtlCol="0" anchor="t">
              <a:spAutoFit/>
            </a:bodyPr>
            <a:lstStyle/>
            <a:p>
              <a:pPr algn="ctr">
                <a:lnSpc>
                  <a:spcPts val="4048"/>
                </a:lnSpc>
              </a:pPr>
              <a:r>
                <a:rPr lang="en-US" sz="2891" b="1">
                  <a:solidFill>
                    <a:srgbClr val="0F225B"/>
                  </a:solidFill>
                  <a:latin typeface="Source Sans Pro Bold"/>
                  <a:ea typeface="Source Sans Pro Bold"/>
                  <a:cs typeface="Source Sans Pro Bold"/>
                  <a:sym typeface="Source Sans Pro Bold"/>
                </a:rPr>
                <a:t>Recunoasterea competențelor participanților se va face prin documentul Europass Mobility</a:t>
              </a:r>
            </a:p>
            <a:p>
              <a:pPr marL="0" lvl="1" indent="0" algn="ctr">
                <a:lnSpc>
                  <a:spcPts val="3208"/>
                </a:lnSpc>
                <a:spcBef>
                  <a:spcPct val="0"/>
                </a:spcBef>
              </a:pPr>
              <a:endParaRPr lang="en-US" sz="2891" b="1">
                <a:solidFill>
                  <a:srgbClr val="0F225B"/>
                </a:solidFill>
                <a:latin typeface="Source Sans Pro Bold"/>
                <a:ea typeface="Source Sans Pro Bold"/>
                <a:cs typeface="Source Sans Pro Bold"/>
                <a:sym typeface="Source Sans Pro Bold"/>
              </a:endParaRPr>
            </a:p>
          </p:txBody>
        </p:sp>
      </p:grpSp>
      <p:sp>
        <p:nvSpPr>
          <p:cNvPr id="55" name="TextBox 55"/>
          <p:cNvSpPr txBox="1"/>
          <p:nvPr/>
        </p:nvSpPr>
        <p:spPr>
          <a:xfrm>
            <a:off x="2322651" y="164214"/>
            <a:ext cx="14589152" cy="895352"/>
          </a:xfrm>
          <a:prstGeom prst="rect">
            <a:avLst/>
          </a:prstGeom>
        </p:spPr>
        <p:txBody>
          <a:bodyPr lIns="0" tIns="0" rIns="0" bIns="0" rtlCol="0" anchor="t">
            <a:spAutoFit/>
          </a:bodyPr>
          <a:lstStyle/>
          <a:p>
            <a:pPr marL="0" lvl="1" indent="0" algn="ctr">
              <a:lnSpc>
                <a:spcPts val="7499"/>
              </a:lnSpc>
              <a:spcBef>
                <a:spcPct val="0"/>
              </a:spcBef>
            </a:pPr>
            <a:r>
              <a:rPr lang="en-US" sz="4999" b="1">
                <a:solidFill>
                  <a:srgbClr val="0F225B"/>
                </a:solidFill>
                <a:latin typeface="Oswald Bold"/>
                <a:ea typeface="Oswald Bold"/>
                <a:cs typeface="Oswald Bold"/>
                <a:sym typeface="Oswald Bold"/>
              </a:rPr>
              <a:t>MOBILITĂȚI PARTICIPANȚI</a:t>
            </a:r>
          </a:p>
        </p:txBody>
      </p:sp>
      <p:sp>
        <p:nvSpPr>
          <p:cNvPr id="56" name="TextBox 56"/>
          <p:cNvSpPr txBox="1"/>
          <p:nvPr/>
        </p:nvSpPr>
        <p:spPr>
          <a:xfrm>
            <a:off x="4974500" y="1017581"/>
            <a:ext cx="9285454" cy="1158699"/>
          </a:xfrm>
          <a:prstGeom prst="rect">
            <a:avLst/>
          </a:prstGeom>
        </p:spPr>
        <p:txBody>
          <a:bodyPr lIns="0" tIns="0" rIns="0" bIns="0" rtlCol="0" anchor="t">
            <a:spAutoFit/>
          </a:bodyPr>
          <a:lstStyle/>
          <a:p>
            <a:pPr algn="ctr">
              <a:lnSpc>
                <a:spcPts val="4633"/>
              </a:lnSpc>
            </a:pPr>
            <a:r>
              <a:rPr lang="en-US" sz="3309" b="1">
                <a:solidFill>
                  <a:srgbClr val="0F225B"/>
                </a:solidFill>
                <a:latin typeface="Canva Sans Bold"/>
                <a:ea typeface="Canva Sans Bold"/>
                <a:cs typeface="Canva Sans Bold"/>
                <a:sym typeface="Canva Sans Bold"/>
              </a:rPr>
              <a:t>Participanții vor realiza un stagiu de pregatire practică în Cipru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506205" y="-470078"/>
            <a:ext cx="1534905" cy="1554334"/>
          </a:xfrm>
          <a:custGeom>
            <a:avLst/>
            <a:gdLst/>
            <a:ahLst/>
            <a:cxnLst/>
            <a:rect l="l" t="t" r="r" b="b"/>
            <a:pathLst>
              <a:path w="1534905" h="1554334">
                <a:moveTo>
                  <a:pt x="0" y="0"/>
                </a:moveTo>
                <a:lnTo>
                  <a:pt x="1534905" y="0"/>
                </a:lnTo>
                <a:lnTo>
                  <a:pt x="1534905" y="1554334"/>
                </a:lnTo>
                <a:lnTo>
                  <a:pt x="0" y="15543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6911803" y="9699713"/>
            <a:ext cx="2261396" cy="785835"/>
          </a:xfrm>
          <a:custGeom>
            <a:avLst/>
            <a:gdLst/>
            <a:ahLst/>
            <a:cxnLst/>
            <a:rect l="l" t="t" r="r" b="b"/>
            <a:pathLst>
              <a:path w="2261396" h="785835">
                <a:moveTo>
                  <a:pt x="0" y="0"/>
                </a:moveTo>
                <a:lnTo>
                  <a:pt x="2261397" y="0"/>
                </a:lnTo>
                <a:lnTo>
                  <a:pt x="2261397" y="785836"/>
                </a:lnTo>
                <a:lnTo>
                  <a:pt x="0" y="785836"/>
                </a:lnTo>
                <a:lnTo>
                  <a:pt x="0" y="0"/>
                </a:lnTo>
                <a:close/>
              </a:path>
            </a:pathLst>
          </a:custGeom>
          <a:blipFill>
            <a:blip r:embed="rId5">
              <a:alphaModFix amt="26000"/>
              <a:extLst>
                <a:ext uri="{96DAC541-7B7A-43D3-8B79-37D633B846F1}">
                  <asvg:svgBlip xmlns:asvg="http://schemas.microsoft.com/office/drawing/2016/SVG/main" r:embed="rId6"/>
                </a:ext>
              </a:extLst>
            </a:blip>
            <a:stretch>
              <a:fillRect/>
            </a:stretch>
          </a:blipFill>
        </p:spPr>
      </p:sp>
      <p:sp>
        <p:nvSpPr>
          <p:cNvPr id="5" name="Freeform 5"/>
          <p:cNvSpPr/>
          <p:nvPr/>
        </p:nvSpPr>
        <p:spPr>
          <a:xfrm rot="1788336">
            <a:off x="8197891" y="2494030"/>
            <a:ext cx="1461596" cy="1119948"/>
          </a:xfrm>
          <a:custGeom>
            <a:avLst/>
            <a:gdLst/>
            <a:ahLst/>
            <a:cxnLst/>
            <a:rect l="l" t="t" r="r" b="b"/>
            <a:pathLst>
              <a:path w="1461596" h="1119948">
                <a:moveTo>
                  <a:pt x="0" y="0"/>
                </a:moveTo>
                <a:lnTo>
                  <a:pt x="1461596" y="0"/>
                </a:lnTo>
                <a:lnTo>
                  <a:pt x="1461596" y="1119948"/>
                </a:lnTo>
                <a:lnTo>
                  <a:pt x="0" y="11199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695399" y="9501165"/>
            <a:ext cx="1054226" cy="984384"/>
          </a:xfrm>
          <a:custGeom>
            <a:avLst/>
            <a:gdLst/>
            <a:ahLst/>
            <a:cxnLst/>
            <a:rect l="l" t="t" r="r" b="b"/>
            <a:pathLst>
              <a:path w="1054226" h="984384">
                <a:moveTo>
                  <a:pt x="0" y="0"/>
                </a:moveTo>
                <a:lnTo>
                  <a:pt x="1054226" y="0"/>
                </a:lnTo>
                <a:lnTo>
                  <a:pt x="1054226" y="984384"/>
                </a:lnTo>
                <a:lnTo>
                  <a:pt x="0" y="98438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17646810" y="-575402"/>
            <a:ext cx="1394550" cy="1394550"/>
          </a:xfrm>
          <a:custGeom>
            <a:avLst/>
            <a:gdLst/>
            <a:ahLst/>
            <a:cxnLst/>
            <a:rect l="l" t="t" r="r" b="b"/>
            <a:pathLst>
              <a:path w="1394550" h="1394550">
                <a:moveTo>
                  <a:pt x="0" y="0"/>
                </a:moveTo>
                <a:lnTo>
                  <a:pt x="1394550" y="0"/>
                </a:lnTo>
                <a:lnTo>
                  <a:pt x="1394550" y="1394550"/>
                </a:lnTo>
                <a:lnTo>
                  <a:pt x="0" y="13945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75685" y="9821702"/>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9" name="Freeform 9"/>
          <p:cNvSpPr/>
          <p:nvPr/>
        </p:nvSpPr>
        <p:spPr>
          <a:xfrm>
            <a:off x="17476217" y="307089"/>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10" name="Group 10"/>
          <p:cNvGrpSpPr/>
          <p:nvPr/>
        </p:nvGrpSpPr>
        <p:grpSpPr>
          <a:xfrm>
            <a:off x="2642629" y="1866118"/>
            <a:ext cx="4283981" cy="6554763"/>
            <a:chOff x="0" y="0"/>
            <a:chExt cx="5711974" cy="8739684"/>
          </a:xfrm>
        </p:grpSpPr>
        <p:grpSp>
          <p:nvGrpSpPr>
            <p:cNvPr id="11" name="Group 11"/>
            <p:cNvGrpSpPr/>
            <p:nvPr/>
          </p:nvGrpSpPr>
          <p:grpSpPr>
            <a:xfrm>
              <a:off x="625070" y="1778552"/>
              <a:ext cx="4461834" cy="5473025"/>
              <a:chOff x="0" y="0"/>
              <a:chExt cx="635000" cy="778911"/>
            </a:xfrm>
          </p:grpSpPr>
          <p:sp>
            <p:nvSpPr>
              <p:cNvPr id="12" name="Freeform 12"/>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A12568"/>
                </a:solidFill>
                <a:prstDash val="solid"/>
                <a:miter/>
              </a:ln>
            </p:spPr>
          </p:sp>
          <p:sp>
            <p:nvSpPr>
              <p:cNvPr id="13" name="TextBox 13"/>
              <p:cNvSpPr txBox="1"/>
              <p:nvPr/>
            </p:nvSpPr>
            <p:spPr>
              <a:xfrm>
                <a:off x="0" y="-38100"/>
                <a:ext cx="635000" cy="702711"/>
              </a:xfrm>
              <a:prstGeom prst="rect">
                <a:avLst/>
              </a:prstGeom>
            </p:spPr>
            <p:txBody>
              <a:bodyPr lIns="56557" tIns="56557" rIns="56557" bIns="56557" rtlCol="0" anchor="ctr"/>
              <a:lstStyle/>
              <a:p>
                <a:pPr algn="ctr">
                  <a:lnSpc>
                    <a:spcPts val="3080"/>
                  </a:lnSpc>
                </a:pPr>
                <a:endParaRPr/>
              </a:p>
            </p:txBody>
          </p:sp>
        </p:grpSp>
        <p:grpSp>
          <p:nvGrpSpPr>
            <p:cNvPr id="14" name="Group 14"/>
            <p:cNvGrpSpPr/>
            <p:nvPr/>
          </p:nvGrpSpPr>
          <p:grpSpPr>
            <a:xfrm rot="5400000">
              <a:off x="1784445" y="4812155"/>
              <a:ext cx="2143085" cy="5711974"/>
              <a:chOff x="0" y="0"/>
              <a:chExt cx="406400" cy="1083180"/>
            </a:xfrm>
          </p:grpSpPr>
          <p:sp>
            <p:nvSpPr>
              <p:cNvPr id="15" name="Freeform 15"/>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A12568"/>
              </a:solidFill>
            </p:spPr>
          </p:sp>
          <p:sp>
            <p:nvSpPr>
              <p:cNvPr id="16" name="TextBox 16"/>
              <p:cNvSpPr txBox="1"/>
              <p:nvPr/>
            </p:nvSpPr>
            <p:spPr>
              <a:xfrm>
                <a:off x="177800" y="-38100"/>
                <a:ext cx="152400" cy="1121280"/>
              </a:xfrm>
              <a:prstGeom prst="rect">
                <a:avLst/>
              </a:prstGeom>
            </p:spPr>
            <p:txBody>
              <a:bodyPr lIns="56557" tIns="56557" rIns="56557" bIns="56557" rtlCol="0" anchor="ctr"/>
              <a:lstStyle/>
              <a:p>
                <a:pPr algn="ctr">
                  <a:lnSpc>
                    <a:spcPts val="3080"/>
                  </a:lnSpc>
                </a:pPr>
                <a:endParaRPr/>
              </a:p>
            </p:txBody>
          </p:sp>
        </p:grpSp>
        <p:grpSp>
          <p:nvGrpSpPr>
            <p:cNvPr id="17" name="Group 17"/>
            <p:cNvGrpSpPr/>
            <p:nvPr/>
          </p:nvGrpSpPr>
          <p:grpSpPr>
            <a:xfrm>
              <a:off x="1386126" y="1565451"/>
              <a:ext cx="2939722" cy="426202"/>
              <a:chOff x="0" y="0"/>
              <a:chExt cx="557469" cy="80822"/>
            </a:xfrm>
          </p:grpSpPr>
          <p:sp>
            <p:nvSpPr>
              <p:cNvPr id="18" name="Freeform 18"/>
              <p:cNvSpPr/>
              <p:nvPr/>
            </p:nvSpPr>
            <p:spPr>
              <a:xfrm>
                <a:off x="0" y="0"/>
                <a:ext cx="557469" cy="80822"/>
              </a:xfrm>
              <a:custGeom>
                <a:avLst/>
                <a:gdLst/>
                <a:ahLst/>
                <a:cxnLst/>
                <a:rect l="l" t="t" r="r" b="b"/>
                <a:pathLst>
                  <a:path w="557469" h="80822">
                    <a:moveTo>
                      <a:pt x="35114" y="0"/>
                    </a:moveTo>
                    <a:lnTo>
                      <a:pt x="522355" y="0"/>
                    </a:lnTo>
                    <a:cubicBezTo>
                      <a:pt x="541748" y="0"/>
                      <a:pt x="557469" y="15721"/>
                      <a:pt x="557469" y="35114"/>
                    </a:cubicBezTo>
                    <a:lnTo>
                      <a:pt x="557469" y="45708"/>
                    </a:lnTo>
                    <a:cubicBezTo>
                      <a:pt x="557469" y="65101"/>
                      <a:pt x="541748" y="80822"/>
                      <a:pt x="522355" y="80822"/>
                    </a:cubicBezTo>
                    <a:lnTo>
                      <a:pt x="35114" y="80822"/>
                    </a:lnTo>
                    <a:cubicBezTo>
                      <a:pt x="25801" y="80822"/>
                      <a:pt x="16870" y="77123"/>
                      <a:pt x="10285" y="70537"/>
                    </a:cubicBezTo>
                    <a:cubicBezTo>
                      <a:pt x="3700" y="63952"/>
                      <a:pt x="0" y="55021"/>
                      <a:pt x="0" y="45708"/>
                    </a:cubicBezTo>
                    <a:lnTo>
                      <a:pt x="0" y="35114"/>
                    </a:lnTo>
                    <a:cubicBezTo>
                      <a:pt x="0" y="15721"/>
                      <a:pt x="15721" y="0"/>
                      <a:pt x="35114" y="0"/>
                    </a:cubicBezTo>
                    <a:close/>
                  </a:path>
                </a:pathLst>
              </a:custGeom>
              <a:solidFill>
                <a:srgbClr val="A12568"/>
              </a:solidFill>
            </p:spPr>
          </p:sp>
          <p:sp>
            <p:nvSpPr>
              <p:cNvPr id="19" name="TextBox 19"/>
              <p:cNvSpPr txBox="1"/>
              <p:nvPr/>
            </p:nvSpPr>
            <p:spPr>
              <a:xfrm>
                <a:off x="0" y="-38100"/>
                <a:ext cx="557469" cy="118922"/>
              </a:xfrm>
              <a:prstGeom prst="rect">
                <a:avLst/>
              </a:prstGeom>
            </p:spPr>
            <p:txBody>
              <a:bodyPr lIns="56557" tIns="56557" rIns="56557" bIns="56557" rtlCol="0" anchor="ctr"/>
              <a:lstStyle/>
              <a:p>
                <a:pPr algn="ctr">
                  <a:lnSpc>
                    <a:spcPts val="3080"/>
                  </a:lnSpc>
                </a:pPr>
                <a:endParaRPr/>
              </a:p>
            </p:txBody>
          </p:sp>
        </p:grpSp>
        <p:grpSp>
          <p:nvGrpSpPr>
            <p:cNvPr id="20" name="Group 20"/>
            <p:cNvGrpSpPr>
              <a:grpSpLocks noChangeAspect="1"/>
            </p:cNvGrpSpPr>
            <p:nvPr/>
          </p:nvGrpSpPr>
          <p:grpSpPr>
            <a:xfrm>
              <a:off x="1966711" y="0"/>
              <a:ext cx="1778552" cy="1778552"/>
              <a:chOff x="0" y="0"/>
              <a:chExt cx="495300" cy="495300"/>
            </a:xfrm>
          </p:grpSpPr>
          <p:sp>
            <p:nvSpPr>
              <p:cNvPr id="21" name="Freeform 2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22" name="Freeform 2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23" name="Freeform 23"/>
            <p:cNvSpPr/>
            <p:nvPr/>
          </p:nvSpPr>
          <p:spPr>
            <a:xfrm>
              <a:off x="2455943" y="489232"/>
              <a:ext cx="800087" cy="800087"/>
            </a:xfrm>
            <a:custGeom>
              <a:avLst/>
              <a:gdLst/>
              <a:ahLst/>
              <a:cxnLst/>
              <a:rect l="l" t="t" r="r" b="b"/>
              <a:pathLst>
                <a:path w="800087" h="800087">
                  <a:moveTo>
                    <a:pt x="0" y="0"/>
                  </a:moveTo>
                  <a:lnTo>
                    <a:pt x="800088" y="0"/>
                  </a:lnTo>
                  <a:lnTo>
                    <a:pt x="800088" y="800088"/>
                  </a:lnTo>
                  <a:lnTo>
                    <a:pt x="0" y="80008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4" name="TextBox 24"/>
            <p:cNvSpPr txBox="1"/>
            <p:nvPr/>
          </p:nvSpPr>
          <p:spPr>
            <a:xfrm>
              <a:off x="1151387" y="2463156"/>
              <a:ext cx="3409201" cy="3511538"/>
            </a:xfrm>
            <a:prstGeom prst="rect">
              <a:avLst/>
            </a:prstGeom>
          </p:spPr>
          <p:txBody>
            <a:bodyPr lIns="0" tIns="0" rIns="0" bIns="0" rtlCol="0" anchor="t">
              <a:spAutoFit/>
            </a:bodyPr>
            <a:lstStyle/>
            <a:p>
              <a:pPr algn="ctr">
                <a:lnSpc>
                  <a:spcPts val="4200"/>
                </a:lnSpc>
              </a:pPr>
              <a:r>
                <a:rPr lang="en-US" sz="3000" b="1">
                  <a:solidFill>
                    <a:srgbClr val="0F225B"/>
                  </a:solidFill>
                  <a:latin typeface="Source Sans Pro Bold"/>
                  <a:ea typeface="Source Sans Pro Bold"/>
                  <a:cs typeface="Source Sans Pro Bold"/>
                  <a:sym typeface="Source Sans Pro Bold"/>
                </a:rPr>
                <a:t>Ținută și comportament decente la locul de muncă</a:t>
              </a:r>
            </a:p>
            <a:p>
              <a:pPr marL="0" lvl="1" indent="0" algn="ctr">
                <a:lnSpc>
                  <a:spcPts val="4200"/>
                </a:lnSpc>
                <a:spcBef>
                  <a:spcPct val="0"/>
                </a:spcBef>
              </a:pPr>
              <a:endParaRPr lang="en-US" sz="3000" b="1">
                <a:solidFill>
                  <a:srgbClr val="0F225B"/>
                </a:solidFill>
                <a:latin typeface="Source Sans Pro Bold"/>
                <a:ea typeface="Source Sans Pro Bold"/>
                <a:cs typeface="Source Sans Pro Bold"/>
                <a:sym typeface="Source Sans Pro Bold"/>
              </a:endParaRPr>
            </a:p>
          </p:txBody>
        </p:sp>
      </p:grpSp>
      <p:grpSp>
        <p:nvGrpSpPr>
          <p:cNvPr id="25" name="Group 25"/>
          <p:cNvGrpSpPr/>
          <p:nvPr/>
        </p:nvGrpSpPr>
        <p:grpSpPr>
          <a:xfrm>
            <a:off x="11363264" y="2204855"/>
            <a:ext cx="4283981" cy="6554763"/>
            <a:chOff x="0" y="0"/>
            <a:chExt cx="5711974" cy="8739684"/>
          </a:xfrm>
        </p:grpSpPr>
        <p:grpSp>
          <p:nvGrpSpPr>
            <p:cNvPr id="26" name="Group 26"/>
            <p:cNvGrpSpPr/>
            <p:nvPr/>
          </p:nvGrpSpPr>
          <p:grpSpPr>
            <a:xfrm>
              <a:off x="625070" y="1778552"/>
              <a:ext cx="4461834" cy="5473025"/>
              <a:chOff x="0" y="0"/>
              <a:chExt cx="635000" cy="778911"/>
            </a:xfrm>
          </p:grpSpPr>
          <p:sp>
            <p:nvSpPr>
              <p:cNvPr id="27" name="Freeform 27"/>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233E8B"/>
                </a:solidFill>
                <a:prstDash val="solid"/>
                <a:miter/>
              </a:ln>
            </p:spPr>
          </p:sp>
          <p:sp>
            <p:nvSpPr>
              <p:cNvPr id="28" name="TextBox 28"/>
              <p:cNvSpPr txBox="1"/>
              <p:nvPr/>
            </p:nvSpPr>
            <p:spPr>
              <a:xfrm>
                <a:off x="0" y="-38100"/>
                <a:ext cx="635000" cy="702711"/>
              </a:xfrm>
              <a:prstGeom prst="rect">
                <a:avLst/>
              </a:prstGeom>
            </p:spPr>
            <p:txBody>
              <a:bodyPr lIns="50800" tIns="50800" rIns="50800" bIns="50800" rtlCol="0" anchor="ctr"/>
              <a:lstStyle/>
              <a:p>
                <a:pPr algn="ctr">
                  <a:lnSpc>
                    <a:spcPts val="3080"/>
                  </a:lnSpc>
                </a:pPr>
                <a:endParaRPr/>
              </a:p>
            </p:txBody>
          </p:sp>
        </p:grpSp>
        <p:grpSp>
          <p:nvGrpSpPr>
            <p:cNvPr id="29" name="Group 29"/>
            <p:cNvGrpSpPr/>
            <p:nvPr/>
          </p:nvGrpSpPr>
          <p:grpSpPr>
            <a:xfrm rot="5400000">
              <a:off x="1784445" y="4812155"/>
              <a:ext cx="2143085" cy="5711974"/>
              <a:chOff x="0" y="0"/>
              <a:chExt cx="406400" cy="1083180"/>
            </a:xfrm>
          </p:grpSpPr>
          <p:sp>
            <p:nvSpPr>
              <p:cNvPr id="30" name="Freeform 30"/>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233E8B"/>
              </a:solidFill>
            </p:spPr>
          </p:sp>
          <p:sp>
            <p:nvSpPr>
              <p:cNvPr id="31" name="TextBox 31"/>
              <p:cNvSpPr txBox="1"/>
              <p:nvPr/>
            </p:nvSpPr>
            <p:spPr>
              <a:xfrm>
                <a:off x="177800" y="-38100"/>
                <a:ext cx="152400" cy="1121280"/>
              </a:xfrm>
              <a:prstGeom prst="rect">
                <a:avLst/>
              </a:prstGeom>
            </p:spPr>
            <p:txBody>
              <a:bodyPr lIns="50800" tIns="50800" rIns="50800" bIns="50800" rtlCol="0" anchor="ctr"/>
              <a:lstStyle/>
              <a:p>
                <a:pPr algn="ctr">
                  <a:lnSpc>
                    <a:spcPts val="3080"/>
                  </a:lnSpc>
                </a:pPr>
                <a:endParaRPr/>
              </a:p>
            </p:txBody>
          </p:sp>
        </p:grpSp>
        <p:grpSp>
          <p:nvGrpSpPr>
            <p:cNvPr id="32" name="Group 32"/>
            <p:cNvGrpSpPr/>
            <p:nvPr/>
          </p:nvGrpSpPr>
          <p:grpSpPr>
            <a:xfrm>
              <a:off x="1386126" y="1565451"/>
              <a:ext cx="2939722" cy="426202"/>
              <a:chOff x="0" y="0"/>
              <a:chExt cx="557469" cy="80822"/>
            </a:xfrm>
          </p:grpSpPr>
          <p:sp>
            <p:nvSpPr>
              <p:cNvPr id="33" name="Freeform 33"/>
              <p:cNvSpPr/>
              <p:nvPr/>
            </p:nvSpPr>
            <p:spPr>
              <a:xfrm>
                <a:off x="0" y="0"/>
                <a:ext cx="557469" cy="80822"/>
              </a:xfrm>
              <a:custGeom>
                <a:avLst/>
                <a:gdLst/>
                <a:ahLst/>
                <a:cxnLst/>
                <a:rect l="l" t="t" r="r" b="b"/>
                <a:pathLst>
                  <a:path w="557469" h="80822">
                    <a:moveTo>
                      <a:pt x="39093" y="0"/>
                    </a:moveTo>
                    <a:lnTo>
                      <a:pt x="518376" y="0"/>
                    </a:lnTo>
                    <a:cubicBezTo>
                      <a:pt x="539966" y="0"/>
                      <a:pt x="557469" y="17503"/>
                      <a:pt x="557469" y="39093"/>
                    </a:cubicBezTo>
                    <a:lnTo>
                      <a:pt x="557469" y="41729"/>
                    </a:lnTo>
                    <a:cubicBezTo>
                      <a:pt x="557469" y="63319"/>
                      <a:pt x="539966" y="80822"/>
                      <a:pt x="518376" y="80822"/>
                    </a:cubicBezTo>
                    <a:lnTo>
                      <a:pt x="39093" y="80822"/>
                    </a:lnTo>
                    <a:cubicBezTo>
                      <a:pt x="17503" y="80822"/>
                      <a:pt x="0" y="63319"/>
                      <a:pt x="0" y="41729"/>
                    </a:cubicBezTo>
                    <a:lnTo>
                      <a:pt x="0" y="39093"/>
                    </a:lnTo>
                    <a:cubicBezTo>
                      <a:pt x="0" y="17503"/>
                      <a:pt x="17503" y="0"/>
                      <a:pt x="39093" y="0"/>
                    </a:cubicBezTo>
                    <a:close/>
                  </a:path>
                </a:pathLst>
              </a:custGeom>
              <a:solidFill>
                <a:srgbClr val="233E8B"/>
              </a:solidFill>
            </p:spPr>
          </p:sp>
          <p:sp>
            <p:nvSpPr>
              <p:cNvPr id="34" name="TextBox 34"/>
              <p:cNvSpPr txBox="1"/>
              <p:nvPr/>
            </p:nvSpPr>
            <p:spPr>
              <a:xfrm>
                <a:off x="0" y="-38100"/>
                <a:ext cx="557469" cy="118922"/>
              </a:xfrm>
              <a:prstGeom prst="rect">
                <a:avLst/>
              </a:prstGeom>
            </p:spPr>
            <p:txBody>
              <a:bodyPr lIns="50800" tIns="50800" rIns="50800" bIns="50800" rtlCol="0" anchor="ctr"/>
              <a:lstStyle/>
              <a:p>
                <a:pPr algn="ctr">
                  <a:lnSpc>
                    <a:spcPts val="3080"/>
                  </a:lnSpc>
                </a:pPr>
                <a:endParaRPr/>
              </a:p>
            </p:txBody>
          </p:sp>
        </p:grpSp>
        <p:grpSp>
          <p:nvGrpSpPr>
            <p:cNvPr id="35" name="Group 35"/>
            <p:cNvGrpSpPr>
              <a:grpSpLocks noChangeAspect="1"/>
            </p:cNvGrpSpPr>
            <p:nvPr/>
          </p:nvGrpSpPr>
          <p:grpSpPr>
            <a:xfrm>
              <a:off x="1966711" y="0"/>
              <a:ext cx="1778552" cy="1778552"/>
              <a:chOff x="0" y="0"/>
              <a:chExt cx="495300" cy="495300"/>
            </a:xfrm>
          </p:grpSpPr>
          <p:sp>
            <p:nvSpPr>
              <p:cNvPr id="36" name="Freeform 36"/>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37" name="Freeform 37"/>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38" name="Freeform 38"/>
            <p:cNvSpPr/>
            <p:nvPr/>
          </p:nvSpPr>
          <p:spPr>
            <a:xfrm>
              <a:off x="2470445" y="489232"/>
              <a:ext cx="771084" cy="800087"/>
            </a:xfrm>
            <a:custGeom>
              <a:avLst/>
              <a:gdLst/>
              <a:ahLst/>
              <a:cxnLst/>
              <a:rect l="l" t="t" r="r" b="b"/>
              <a:pathLst>
                <a:path w="771084" h="800087">
                  <a:moveTo>
                    <a:pt x="0" y="0"/>
                  </a:moveTo>
                  <a:lnTo>
                    <a:pt x="771084" y="0"/>
                  </a:lnTo>
                  <a:lnTo>
                    <a:pt x="771084" y="800088"/>
                  </a:lnTo>
                  <a:lnTo>
                    <a:pt x="0" y="800088"/>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39" name="TextBox 39"/>
            <p:cNvSpPr txBox="1"/>
            <p:nvPr/>
          </p:nvSpPr>
          <p:spPr>
            <a:xfrm>
              <a:off x="1173708" y="2463156"/>
              <a:ext cx="3409201" cy="4933938"/>
            </a:xfrm>
            <a:prstGeom prst="rect">
              <a:avLst/>
            </a:prstGeom>
          </p:spPr>
          <p:txBody>
            <a:bodyPr lIns="0" tIns="0" rIns="0" bIns="0" rtlCol="0" anchor="t">
              <a:spAutoFit/>
            </a:bodyPr>
            <a:lstStyle/>
            <a:p>
              <a:pPr algn="ctr">
                <a:lnSpc>
                  <a:spcPts val="4200"/>
                </a:lnSpc>
              </a:pPr>
              <a:r>
                <a:rPr lang="en-US" sz="3000" b="1">
                  <a:solidFill>
                    <a:srgbClr val="0F225B"/>
                  </a:solidFill>
                  <a:latin typeface="Source Sans Pro Bold"/>
                  <a:ea typeface="Source Sans Pro Bold"/>
                  <a:cs typeface="Source Sans Pro Bold"/>
                  <a:sym typeface="Source Sans Pro Bold"/>
                </a:rPr>
                <a:t>Punctualitate, spirit voluntar, atitudine pozitivă, </a:t>
              </a:r>
            </a:p>
            <a:p>
              <a:pPr algn="ctr">
                <a:lnSpc>
                  <a:spcPts val="4200"/>
                </a:lnSpc>
              </a:pPr>
              <a:r>
                <a:rPr lang="en-US" sz="3000" b="1">
                  <a:solidFill>
                    <a:srgbClr val="0F225B"/>
                  </a:solidFill>
                  <a:latin typeface="Source Sans Pro Bold"/>
                  <a:ea typeface="Source Sans Pro Bold"/>
                  <a:cs typeface="Source Sans Pro Bold"/>
                  <a:sym typeface="Source Sans Pro Bold"/>
                </a:rPr>
                <a:t>spirit de echipă</a:t>
              </a:r>
            </a:p>
            <a:p>
              <a:pPr algn="ctr">
                <a:lnSpc>
                  <a:spcPts val="4200"/>
                </a:lnSpc>
                <a:spcBef>
                  <a:spcPct val="0"/>
                </a:spcBef>
              </a:pPr>
              <a:endParaRPr lang="en-US" sz="3000" b="1">
                <a:solidFill>
                  <a:srgbClr val="0F225B"/>
                </a:solidFill>
                <a:latin typeface="Source Sans Pro Bold"/>
                <a:ea typeface="Source Sans Pro Bold"/>
                <a:cs typeface="Source Sans Pro Bold"/>
                <a:sym typeface="Source Sans Pro Bold"/>
              </a:endParaRPr>
            </a:p>
          </p:txBody>
        </p:sp>
      </p:grpSp>
      <p:sp>
        <p:nvSpPr>
          <p:cNvPr id="40" name="TextBox 40"/>
          <p:cNvSpPr txBox="1"/>
          <p:nvPr/>
        </p:nvSpPr>
        <p:spPr>
          <a:xfrm>
            <a:off x="2322651" y="164214"/>
            <a:ext cx="14589152" cy="895352"/>
          </a:xfrm>
          <a:prstGeom prst="rect">
            <a:avLst/>
          </a:prstGeom>
        </p:spPr>
        <p:txBody>
          <a:bodyPr lIns="0" tIns="0" rIns="0" bIns="0" rtlCol="0" anchor="t">
            <a:spAutoFit/>
          </a:bodyPr>
          <a:lstStyle/>
          <a:p>
            <a:pPr marL="0" lvl="1" indent="0" algn="ctr">
              <a:lnSpc>
                <a:spcPts val="7499"/>
              </a:lnSpc>
              <a:spcBef>
                <a:spcPct val="0"/>
              </a:spcBef>
            </a:pPr>
            <a:r>
              <a:rPr lang="en-US" sz="4999" b="1">
                <a:solidFill>
                  <a:srgbClr val="0F225B"/>
                </a:solidFill>
                <a:latin typeface="Oswald Bold"/>
                <a:ea typeface="Oswald Bold"/>
                <a:cs typeface="Oswald Bold"/>
                <a:sym typeface="Oswald Bold"/>
              </a:rPr>
              <a:t>MOBILITĂȚI PARTICIPANȚI</a:t>
            </a:r>
          </a:p>
        </p:txBody>
      </p:sp>
      <p:sp>
        <p:nvSpPr>
          <p:cNvPr id="41" name="TextBox 41"/>
          <p:cNvSpPr txBox="1"/>
          <p:nvPr/>
        </p:nvSpPr>
        <p:spPr>
          <a:xfrm>
            <a:off x="4974500" y="1017581"/>
            <a:ext cx="9285454" cy="1158699"/>
          </a:xfrm>
          <a:prstGeom prst="rect">
            <a:avLst/>
          </a:prstGeom>
        </p:spPr>
        <p:txBody>
          <a:bodyPr lIns="0" tIns="0" rIns="0" bIns="0" rtlCol="0" anchor="t">
            <a:spAutoFit/>
          </a:bodyPr>
          <a:lstStyle/>
          <a:p>
            <a:pPr algn="ctr">
              <a:lnSpc>
                <a:spcPts val="4633"/>
              </a:lnSpc>
            </a:pPr>
            <a:r>
              <a:rPr lang="en-US" sz="3309" b="1">
                <a:solidFill>
                  <a:srgbClr val="0F225B"/>
                </a:solidFill>
                <a:latin typeface="Canva Sans Bold"/>
                <a:ea typeface="Canva Sans Bold"/>
                <a:cs typeface="Canva Sans Bold"/>
                <a:sym typeface="Canva Sans Bold"/>
              </a:rPr>
              <a:t>Participanții vor realiza un stagiu de pregatire practică în Cipru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75685" y="10115345"/>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6663230" y="3534566"/>
            <a:ext cx="10596070" cy="3204333"/>
            <a:chOff x="0" y="0"/>
            <a:chExt cx="1548525" cy="468286"/>
          </a:xfrm>
        </p:grpSpPr>
        <p:sp>
          <p:nvSpPr>
            <p:cNvPr id="4" name="Freeform 4"/>
            <p:cNvSpPr/>
            <p:nvPr/>
          </p:nvSpPr>
          <p:spPr>
            <a:xfrm>
              <a:off x="0" y="0"/>
              <a:ext cx="1548525" cy="468286"/>
            </a:xfrm>
            <a:custGeom>
              <a:avLst/>
              <a:gdLst/>
              <a:ahLst/>
              <a:cxnLst/>
              <a:rect l="l" t="t" r="r" b="b"/>
              <a:pathLst>
                <a:path w="1548525" h="468286">
                  <a:moveTo>
                    <a:pt x="73064" y="0"/>
                  </a:moveTo>
                  <a:lnTo>
                    <a:pt x="1475461" y="0"/>
                  </a:lnTo>
                  <a:cubicBezTo>
                    <a:pt x="1494839" y="0"/>
                    <a:pt x="1513423" y="7698"/>
                    <a:pt x="1527125" y="21400"/>
                  </a:cubicBezTo>
                  <a:cubicBezTo>
                    <a:pt x="1540828" y="35102"/>
                    <a:pt x="1548525" y="53686"/>
                    <a:pt x="1548525" y="73064"/>
                  </a:cubicBezTo>
                  <a:lnTo>
                    <a:pt x="1548525" y="395222"/>
                  </a:lnTo>
                  <a:cubicBezTo>
                    <a:pt x="1548525" y="414600"/>
                    <a:pt x="1540828" y="433184"/>
                    <a:pt x="1527125" y="446886"/>
                  </a:cubicBezTo>
                  <a:cubicBezTo>
                    <a:pt x="1513423" y="460588"/>
                    <a:pt x="1494839" y="468286"/>
                    <a:pt x="1475461" y="468286"/>
                  </a:cubicBezTo>
                  <a:lnTo>
                    <a:pt x="73064" y="468286"/>
                  </a:lnTo>
                  <a:cubicBezTo>
                    <a:pt x="53686" y="468286"/>
                    <a:pt x="35102" y="460588"/>
                    <a:pt x="21400" y="446886"/>
                  </a:cubicBezTo>
                  <a:cubicBezTo>
                    <a:pt x="7698" y="433184"/>
                    <a:pt x="0" y="414600"/>
                    <a:pt x="0" y="395222"/>
                  </a:cubicBezTo>
                  <a:lnTo>
                    <a:pt x="0" y="73064"/>
                  </a:lnTo>
                  <a:cubicBezTo>
                    <a:pt x="0" y="53686"/>
                    <a:pt x="7698" y="35102"/>
                    <a:pt x="21400" y="21400"/>
                  </a:cubicBezTo>
                  <a:cubicBezTo>
                    <a:pt x="35102" y="7698"/>
                    <a:pt x="53686" y="0"/>
                    <a:pt x="73064" y="0"/>
                  </a:cubicBezTo>
                  <a:close/>
                </a:path>
              </a:pathLst>
            </a:custGeom>
            <a:solidFill>
              <a:srgbClr val="233E8B"/>
            </a:solidFill>
            <a:ln cap="rnd">
              <a:noFill/>
              <a:prstDash val="solid"/>
              <a:round/>
            </a:ln>
          </p:spPr>
        </p:sp>
        <p:sp>
          <p:nvSpPr>
            <p:cNvPr id="5" name="TextBox 5"/>
            <p:cNvSpPr txBox="1"/>
            <p:nvPr/>
          </p:nvSpPr>
          <p:spPr>
            <a:xfrm>
              <a:off x="0" y="-38100"/>
              <a:ext cx="1548525" cy="506386"/>
            </a:xfrm>
            <a:prstGeom prst="rect">
              <a:avLst/>
            </a:prstGeom>
          </p:spPr>
          <p:txBody>
            <a:bodyPr lIns="91551" tIns="91551" rIns="91551" bIns="91551" rtlCol="0" anchor="ctr"/>
            <a:lstStyle/>
            <a:p>
              <a:pPr marL="0" lvl="0" indent="0" algn="ctr">
                <a:lnSpc>
                  <a:spcPts val="3080"/>
                </a:lnSpc>
                <a:spcBef>
                  <a:spcPct val="0"/>
                </a:spcBef>
              </a:pPr>
              <a:endParaRPr/>
            </a:p>
          </p:txBody>
        </p:sp>
      </p:grpSp>
      <p:sp>
        <p:nvSpPr>
          <p:cNvPr id="6" name="Freeform 6"/>
          <p:cNvSpPr/>
          <p:nvPr/>
        </p:nvSpPr>
        <p:spPr>
          <a:xfrm>
            <a:off x="543004" y="2427533"/>
            <a:ext cx="5988556" cy="5418398"/>
          </a:xfrm>
          <a:custGeom>
            <a:avLst/>
            <a:gdLst/>
            <a:ahLst/>
            <a:cxnLst/>
            <a:rect l="l" t="t" r="r" b="b"/>
            <a:pathLst>
              <a:path w="5988556" h="5418398">
                <a:moveTo>
                  <a:pt x="0" y="0"/>
                </a:moveTo>
                <a:lnTo>
                  <a:pt x="5988556" y="0"/>
                </a:lnTo>
                <a:lnTo>
                  <a:pt x="5988556" y="5418398"/>
                </a:lnTo>
                <a:lnTo>
                  <a:pt x="0" y="5418398"/>
                </a:lnTo>
                <a:lnTo>
                  <a:pt x="0" y="0"/>
                </a:lnTo>
                <a:close/>
              </a:path>
            </a:pathLst>
          </a:custGeom>
          <a:blipFill>
            <a:blip r:embed="rId4">
              <a:extLst>
                <a:ext uri="{96DAC541-7B7A-43D3-8B79-37D633B846F1}">
                  <asvg:svgBlip xmlns:asvg="http://schemas.microsoft.com/office/drawing/2016/SVG/main" r:embed="rId5"/>
                </a:ext>
              </a:extLst>
            </a:blip>
            <a:stretch>
              <a:fillRect r="-38931"/>
            </a:stretch>
          </a:blipFill>
        </p:spPr>
      </p:sp>
      <p:sp>
        <p:nvSpPr>
          <p:cNvPr id="7" name="Freeform 7"/>
          <p:cNvSpPr/>
          <p:nvPr/>
        </p:nvSpPr>
        <p:spPr>
          <a:xfrm>
            <a:off x="1938443" y="4144758"/>
            <a:ext cx="2859749" cy="1983947"/>
          </a:xfrm>
          <a:custGeom>
            <a:avLst/>
            <a:gdLst/>
            <a:ahLst/>
            <a:cxnLst/>
            <a:rect l="l" t="t" r="r" b="b"/>
            <a:pathLst>
              <a:path w="2859749" h="1983947">
                <a:moveTo>
                  <a:pt x="0" y="0"/>
                </a:moveTo>
                <a:lnTo>
                  <a:pt x="2859748" y="0"/>
                </a:lnTo>
                <a:lnTo>
                  <a:pt x="2859748" y="1983948"/>
                </a:lnTo>
                <a:lnTo>
                  <a:pt x="0" y="1983948"/>
                </a:lnTo>
                <a:lnTo>
                  <a:pt x="0" y="0"/>
                </a:lnTo>
                <a:close/>
              </a:path>
            </a:pathLst>
          </a:custGeom>
          <a:blipFill>
            <a:blip r:embed="rId6"/>
            <a:stretch>
              <a:fillRect r="-210055"/>
            </a:stretch>
          </a:blipFill>
        </p:spPr>
      </p:sp>
      <p:sp>
        <p:nvSpPr>
          <p:cNvPr id="8" name="TextBox 8"/>
          <p:cNvSpPr txBox="1"/>
          <p:nvPr/>
        </p:nvSpPr>
        <p:spPr>
          <a:xfrm>
            <a:off x="7021804" y="2833740"/>
            <a:ext cx="9878921" cy="3294966"/>
          </a:xfrm>
          <a:prstGeom prst="rect">
            <a:avLst/>
          </a:prstGeom>
        </p:spPr>
        <p:txBody>
          <a:bodyPr lIns="0" tIns="0" rIns="0" bIns="0" rtlCol="0" anchor="t">
            <a:spAutoFit/>
          </a:bodyPr>
          <a:lstStyle/>
          <a:p>
            <a:pPr algn="ctr">
              <a:lnSpc>
                <a:spcPts val="4901"/>
              </a:lnSpc>
            </a:pPr>
            <a:endParaRPr/>
          </a:p>
          <a:p>
            <a:pPr algn="ctr">
              <a:lnSpc>
                <a:spcPts val="5501"/>
              </a:lnSpc>
            </a:pPr>
            <a:endParaRPr/>
          </a:p>
          <a:p>
            <a:pPr algn="ctr">
              <a:lnSpc>
                <a:spcPts val="5501"/>
              </a:lnSpc>
            </a:pPr>
            <a:r>
              <a:rPr lang="en-US" sz="3667">
                <a:solidFill>
                  <a:srgbClr val="FFFFFF"/>
                </a:solidFill>
                <a:latin typeface="Source Sans Pro"/>
                <a:ea typeface="Source Sans Pro"/>
                <a:cs typeface="Source Sans Pro"/>
                <a:sym typeface="Source Sans Pro"/>
              </a:rPr>
              <a:t>Programul UE în domeniile educației, formării, tineretului și sportului pentru perioada 2021-2027.</a:t>
            </a:r>
          </a:p>
          <a:p>
            <a:pPr marL="0" lvl="0" indent="0" algn="ctr">
              <a:lnSpc>
                <a:spcPts val="4901"/>
              </a:lnSpc>
              <a:spcBef>
                <a:spcPct val="0"/>
              </a:spcBef>
            </a:pPr>
            <a:endParaRPr lang="en-US" sz="3667">
              <a:solidFill>
                <a:srgbClr val="FFFFFF"/>
              </a:solidFill>
              <a:latin typeface="Source Sans Pro"/>
              <a:ea typeface="Source Sans Pro"/>
              <a:cs typeface="Source Sans Pro"/>
              <a:sym typeface="Source Sans Pro"/>
            </a:endParaRPr>
          </a:p>
        </p:txBody>
      </p:sp>
      <p:sp>
        <p:nvSpPr>
          <p:cNvPr id="9" name="TextBox 9"/>
          <p:cNvSpPr txBox="1"/>
          <p:nvPr/>
        </p:nvSpPr>
        <p:spPr>
          <a:xfrm>
            <a:off x="2704326" y="240054"/>
            <a:ext cx="14144863" cy="1566544"/>
          </a:xfrm>
          <a:prstGeom prst="rect">
            <a:avLst/>
          </a:prstGeom>
        </p:spPr>
        <p:txBody>
          <a:bodyPr lIns="0" tIns="0" rIns="0" bIns="0" rtlCol="0" anchor="t">
            <a:spAutoFit/>
          </a:bodyPr>
          <a:lstStyle/>
          <a:p>
            <a:pPr algn="ctr">
              <a:lnSpc>
                <a:spcPts val="12880"/>
              </a:lnSpc>
            </a:pPr>
            <a:r>
              <a:rPr lang="en-US" sz="9200" b="1">
                <a:solidFill>
                  <a:srgbClr val="233E8B"/>
                </a:solidFill>
                <a:latin typeface="Canva Sans Bold"/>
                <a:ea typeface="Canva Sans Bold"/>
                <a:cs typeface="Canva Sans Bold"/>
                <a:sym typeface="Canva Sans Bold"/>
              </a:rPr>
              <a:t>PROGRAMUL ERASMUS+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4522208" y="6160801"/>
            <a:ext cx="2224770" cy="2224770"/>
            <a:chOff x="0" y="0"/>
            <a:chExt cx="2966360" cy="2966360"/>
          </a:xfrm>
        </p:grpSpPr>
        <p:grpSp>
          <p:nvGrpSpPr>
            <p:cNvPr id="4" name="Group 4"/>
            <p:cNvGrpSpPr>
              <a:grpSpLocks noChangeAspect="1"/>
            </p:cNvGrpSpPr>
            <p:nvPr/>
          </p:nvGrpSpPr>
          <p:grpSpPr>
            <a:xfrm>
              <a:off x="0" y="0"/>
              <a:ext cx="2966360" cy="2966360"/>
              <a:chOff x="0" y="0"/>
              <a:chExt cx="495300" cy="495300"/>
            </a:xfrm>
          </p:grpSpPr>
          <p:sp>
            <p:nvSpPr>
              <p:cNvPr id="5" name="Freeform 5"/>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E1E1E"/>
              </a:solidFill>
            </p:spPr>
          </p:sp>
          <p:sp>
            <p:nvSpPr>
              <p:cNvPr id="6" name="Freeform 6"/>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7" name="Freeform 7"/>
            <p:cNvSpPr/>
            <p:nvPr/>
          </p:nvSpPr>
          <p:spPr>
            <a:xfrm>
              <a:off x="748343" y="855813"/>
              <a:ext cx="1469673" cy="1254733"/>
            </a:xfrm>
            <a:custGeom>
              <a:avLst/>
              <a:gdLst/>
              <a:ahLst/>
              <a:cxnLst/>
              <a:rect l="l" t="t" r="r" b="b"/>
              <a:pathLst>
                <a:path w="1469673" h="1254733">
                  <a:moveTo>
                    <a:pt x="0" y="0"/>
                  </a:moveTo>
                  <a:lnTo>
                    <a:pt x="1469673" y="0"/>
                  </a:lnTo>
                  <a:lnTo>
                    <a:pt x="1469673" y="1254734"/>
                  </a:lnTo>
                  <a:lnTo>
                    <a:pt x="0" y="12547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sp>
        <p:nvSpPr>
          <p:cNvPr id="8" name="Freeform 8"/>
          <p:cNvSpPr/>
          <p:nvPr/>
        </p:nvSpPr>
        <p:spPr>
          <a:xfrm>
            <a:off x="17880571" y="-1248740"/>
            <a:ext cx="1674922" cy="1668642"/>
          </a:xfrm>
          <a:custGeom>
            <a:avLst/>
            <a:gdLst/>
            <a:ahLst/>
            <a:cxnLst/>
            <a:rect l="l" t="t" r="r" b="b"/>
            <a:pathLst>
              <a:path w="1674922" h="1668642">
                <a:moveTo>
                  <a:pt x="0" y="0"/>
                </a:moveTo>
                <a:lnTo>
                  <a:pt x="1674922" y="0"/>
                </a:lnTo>
                <a:lnTo>
                  <a:pt x="1674922" y="1668642"/>
                </a:lnTo>
                <a:lnTo>
                  <a:pt x="0" y="16686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5959114" y="819148"/>
            <a:ext cx="1687696" cy="530218"/>
          </a:xfrm>
          <a:custGeom>
            <a:avLst/>
            <a:gdLst/>
            <a:ahLst/>
            <a:cxnLst/>
            <a:rect l="l" t="t" r="r" b="b"/>
            <a:pathLst>
              <a:path w="1687696" h="530218">
                <a:moveTo>
                  <a:pt x="0" y="0"/>
                </a:moveTo>
                <a:lnTo>
                  <a:pt x="1687696" y="0"/>
                </a:lnTo>
                <a:lnTo>
                  <a:pt x="1687696" y="530217"/>
                </a:lnTo>
                <a:lnTo>
                  <a:pt x="0" y="53021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286837" y="-340169"/>
            <a:ext cx="1315537" cy="1159317"/>
          </a:xfrm>
          <a:custGeom>
            <a:avLst/>
            <a:gdLst/>
            <a:ahLst/>
            <a:cxnLst/>
            <a:rect l="l" t="t" r="r" b="b"/>
            <a:pathLst>
              <a:path w="1315537" h="1159317">
                <a:moveTo>
                  <a:pt x="0" y="0"/>
                </a:moveTo>
                <a:lnTo>
                  <a:pt x="1315537" y="0"/>
                </a:lnTo>
                <a:lnTo>
                  <a:pt x="1315537" y="1159317"/>
                </a:lnTo>
                <a:lnTo>
                  <a:pt x="0" y="115931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Freeform 11"/>
          <p:cNvSpPr/>
          <p:nvPr/>
        </p:nvSpPr>
        <p:spPr>
          <a:xfrm>
            <a:off x="595584" y="819148"/>
            <a:ext cx="1687696" cy="530218"/>
          </a:xfrm>
          <a:custGeom>
            <a:avLst/>
            <a:gdLst/>
            <a:ahLst/>
            <a:cxnLst/>
            <a:rect l="l" t="t" r="r" b="b"/>
            <a:pathLst>
              <a:path w="1687696" h="530218">
                <a:moveTo>
                  <a:pt x="0" y="0"/>
                </a:moveTo>
                <a:lnTo>
                  <a:pt x="1687696" y="0"/>
                </a:lnTo>
                <a:lnTo>
                  <a:pt x="1687696" y="530217"/>
                </a:lnTo>
                <a:lnTo>
                  <a:pt x="0" y="53021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17418089" y="9410604"/>
            <a:ext cx="1520548" cy="1752793"/>
          </a:xfrm>
          <a:custGeom>
            <a:avLst/>
            <a:gdLst/>
            <a:ahLst/>
            <a:cxnLst/>
            <a:rect l="l" t="t" r="r" b="b"/>
            <a:pathLst>
              <a:path w="1520548" h="1752793">
                <a:moveTo>
                  <a:pt x="0" y="0"/>
                </a:moveTo>
                <a:lnTo>
                  <a:pt x="1520547" y="0"/>
                </a:lnTo>
                <a:lnTo>
                  <a:pt x="1520547" y="1752792"/>
                </a:lnTo>
                <a:lnTo>
                  <a:pt x="0" y="175279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Freeform 13"/>
          <p:cNvSpPr/>
          <p:nvPr/>
        </p:nvSpPr>
        <p:spPr>
          <a:xfrm>
            <a:off x="-451783" y="9143789"/>
            <a:ext cx="1143211" cy="1143211"/>
          </a:xfrm>
          <a:custGeom>
            <a:avLst/>
            <a:gdLst/>
            <a:ahLst/>
            <a:cxnLst/>
            <a:rect l="l" t="t" r="r" b="b"/>
            <a:pathLst>
              <a:path w="1143211" h="1143211">
                <a:moveTo>
                  <a:pt x="0" y="0"/>
                </a:moveTo>
                <a:lnTo>
                  <a:pt x="1143211" y="0"/>
                </a:lnTo>
                <a:lnTo>
                  <a:pt x="1143211" y="1143211"/>
                </a:lnTo>
                <a:lnTo>
                  <a:pt x="0" y="1143211"/>
                </a:lnTo>
                <a:lnTo>
                  <a:pt x="0" y="0"/>
                </a:lnTo>
                <a:close/>
              </a:path>
            </a:pathLst>
          </a:custGeom>
          <a:blipFill>
            <a:blip r:embed="rId13">
              <a:alphaModFix amt="19999"/>
              <a:extLst>
                <a:ext uri="{96DAC541-7B7A-43D3-8B79-37D633B846F1}">
                  <asvg:svgBlip xmlns:asvg="http://schemas.microsoft.com/office/drawing/2016/SVG/main" r:embed="rId14"/>
                </a:ext>
              </a:extLst>
            </a:blip>
            <a:stretch>
              <a:fillRect/>
            </a:stretch>
          </a:blipFill>
        </p:spPr>
      </p:sp>
      <p:sp>
        <p:nvSpPr>
          <p:cNvPr id="14" name="Freeform 14"/>
          <p:cNvSpPr/>
          <p:nvPr/>
        </p:nvSpPr>
        <p:spPr>
          <a:xfrm>
            <a:off x="-286837" y="9926175"/>
            <a:ext cx="595584" cy="360825"/>
          </a:xfrm>
          <a:custGeom>
            <a:avLst/>
            <a:gdLst/>
            <a:ahLst/>
            <a:cxnLst/>
            <a:rect l="l" t="t" r="r" b="b"/>
            <a:pathLst>
              <a:path w="595584" h="360825">
                <a:moveTo>
                  <a:pt x="0" y="0"/>
                </a:moveTo>
                <a:lnTo>
                  <a:pt x="595584" y="0"/>
                </a:lnTo>
                <a:lnTo>
                  <a:pt x="595584" y="360825"/>
                </a:lnTo>
                <a:lnTo>
                  <a:pt x="0" y="36082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5" name="Freeform 15"/>
          <p:cNvSpPr/>
          <p:nvPr/>
        </p:nvSpPr>
        <p:spPr>
          <a:xfrm>
            <a:off x="17582779" y="239489"/>
            <a:ext cx="595584" cy="360825"/>
          </a:xfrm>
          <a:custGeom>
            <a:avLst/>
            <a:gdLst/>
            <a:ahLst/>
            <a:cxnLst/>
            <a:rect l="l" t="t" r="r" b="b"/>
            <a:pathLst>
              <a:path w="595584" h="360825">
                <a:moveTo>
                  <a:pt x="0" y="0"/>
                </a:moveTo>
                <a:lnTo>
                  <a:pt x="595584" y="0"/>
                </a:lnTo>
                <a:lnTo>
                  <a:pt x="595584" y="360825"/>
                </a:lnTo>
                <a:lnTo>
                  <a:pt x="0" y="36082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6" name="TextBox 16"/>
          <p:cNvSpPr txBox="1"/>
          <p:nvPr/>
        </p:nvSpPr>
        <p:spPr>
          <a:xfrm>
            <a:off x="2653407" y="781050"/>
            <a:ext cx="12981187" cy="920117"/>
          </a:xfrm>
          <a:prstGeom prst="rect">
            <a:avLst/>
          </a:prstGeom>
        </p:spPr>
        <p:txBody>
          <a:bodyPr lIns="0" tIns="0" rIns="0" bIns="0" rtlCol="0" anchor="t">
            <a:spAutoFit/>
          </a:bodyPr>
          <a:lstStyle/>
          <a:p>
            <a:pPr marL="0" lvl="1" indent="0" algn="ctr">
              <a:lnSpc>
                <a:spcPts val="7649"/>
              </a:lnSpc>
              <a:spcBef>
                <a:spcPct val="0"/>
              </a:spcBef>
            </a:pPr>
            <a:r>
              <a:rPr lang="en-US" sz="5099" b="1">
                <a:solidFill>
                  <a:srgbClr val="0F225B"/>
                </a:solidFill>
                <a:latin typeface="Oswald Bold"/>
                <a:ea typeface="Oswald Bold"/>
                <a:cs typeface="Oswald Bold"/>
                <a:sym typeface="Oswald Bold"/>
              </a:rPr>
              <a:t>ACȚIUN</a:t>
            </a:r>
            <a:r>
              <a:rPr lang="en-US" sz="5099" b="1" u="none" strike="noStrike">
                <a:solidFill>
                  <a:srgbClr val="0F225B"/>
                </a:solidFill>
                <a:latin typeface="Oswald Bold"/>
                <a:ea typeface="Oswald Bold"/>
                <a:cs typeface="Oswald Bold"/>
                <a:sym typeface="Oswald Bold"/>
              </a:rPr>
              <a:t>EA CHEIE 1</a:t>
            </a:r>
          </a:p>
        </p:txBody>
      </p:sp>
      <p:grpSp>
        <p:nvGrpSpPr>
          <p:cNvPr id="17" name="Group 17"/>
          <p:cNvGrpSpPr/>
          <p:nvPr/>
        </p:nvGrpSpPr>
        <p:grpSpPr>
          <a:xfrm>
            <a:off x="3582407" y="3233801"/>
            <a:ext cx="9774627" cy="1543050"/>
            <a:chOff x="0" y="0"/>
            <a:chExt cx="13032836" cy="2057400"/>
          </a:xfrm>
        </p:grpSpPr>
        <p:grpSp>
          <p:nvGrpSpPr>
            <p:cNvPr id="18" name="Group 18"/>
            <p:cNvGrpSpPr>
              <a:grpSpLocks noChangeAspect="1"/>
            </p:cNvGrpSpPr>
            <p:nvPr/>
          </p:nvGrpSpPr>
          <p:grpSpPr>
            <a:xfrm>
              <a:off x="0" y="100198"/>
              <a:ext cx="1957202" cy="1957202"/>
              <a:chOff x="0" y="0"/>
              <a:chExt cx="495300" cy="495300"/>
            </a:xfrm>
          </p:grpSpPr>
          <p:sp>
            <p:nvSpPr>
              <p:cNvPr id="19" name="Freeform 19"/>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20" name="Freeform 20"/>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21" name="Freeform 21"/>
            <p:cNvSpPr/>
            <p:nvPr/>
          </p:nvSpPr>
          <p:spPr>
            <a:xfrm>
              <a:off x="542359" y="592459"/>
              <a:ext cx="872483" cy="872483"/>
            </a:xfrm>
            <a:custGeom>
              <a:avLst/>
              <a:gdLst/>
              <a:ahLst/>
              <a:cxnLst/>
              <a:rect l="l" t="t" r="r" b="b"/>
              <a:pathLst>
                <a:path w="872483" h="872483">
                  <a:moveTo>
                    <a:pt x="0" y="0"/>
                  </a:moveTo>
                  <a:lnTo>
                    <a:pt x="872483" y="0"/>
                  </a:lnTo>
                  <a:lnTo>
                    <a:pt x="872483" y="872482"/>
                  </a:lnTo>
                  <a:lnTo>
                    <a:pt x="0" y="87248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nvGrpSpPr>
            <p:cNvPr id="22" name="Group 22"/>
            <p:cNvGrpSpPr/>
            <p:nvPr/>
          </p:nvGrpSpPr>
          <p:grpSpPr>
            <a:xfrm rot="-10800000">
              <a:off x="1957202" y="0"/>
              <a:ext cx="11075634" cy="2057400"/>
              <a:chOff x="0" y="0"/>
              <a:chExt cx="2187780" cy="406400"/>
            </a:xfrm>
          </p:grpSpPr>
          <p:sp>
            <p:nvSpPr>
              <p:cNvPr id="23" name="Freeform 23"/>
              <p:cNvSpPr/>
              <p:nvPr/>
            </p:nvSpPr>
            <p:spPr>
              <a:xfrm>
                <a:off x="0" y="0"/>
                <a:ext cx="2149175" cy="406400"/>
              </a:xfrm>
              <a:custGeom>
                <a:avLst/>
                <a:gdLst/>
                <a:ahLst/>
                <a:cxnLst/>
                <a:rect l="l" t="t" r="r" b="b"/>
                <a:pathLst>
                  <a:path w="2149175" h="406400">
                    <a:moveTo>
                      <a:pt x="1891379" y="0"/>
                    </a:moveTo>
                    <a:lnTo>
                      <a:pt x="93201" y="0"/>
                    </a:lnTo>
                    <a:cubicBezTo>
                      <a:pt x="41727" y="0"/>
                      <a:pt x="0" y="41727"/>
                      <a:pt x="0" y="93201"/>
                    </a:cubicBezTo>
                    <a:lnTo>
                      <a:pt x="0" y="313199"/>
                    </a:lnTo>
                    <a:cubicBezTo>
                      <a:pt x="0" y="364673"/>
                      <a:pt x="41727" y="406400"/>
                      <a:pt x="93201" y="406400"/>
                    </a:cubicBezTo>
                    <a:lnTo>
                      <a:pt x="1891379" y="406400"/>
                    </a:lnTo>
                    <a:cubicBezTo>
                      <a:pt x="1951054" y="406400"/>
                      <a:pt x="2008286" y="382694"/>
                      <a:pt x="2050482" y="340497"/>
                    </a:cubicBezTo>
                    <a:lnTo>
                      <a:pt x="2121877" y="269103"/>
                    </a:lnTo>
                    <a:cubicBezTo>
                      <a:pt x="2139355" y="251624"/>
                      <a:pt x="2149175" y="227918"/>
                      <a:pt x="2149175" y="203200"/>
                    </a:cubicBezTo>
                    <a:cubicBezTo>
                      <a:pt x="2149175" y="178482"/>
                      <a:pt x="2139355" y="154776"/>
                      <a:pt x="2121877" y="137297"/>
                    </a:cubicBezTo>
                    <a:lnTo>
                      <a:pt x="2050482" y="65903"/>
                    </a:lnTo>
                    <a:cubicBezTo>
                      <a:pt x="2008286" y="23706"/>
                      <a:pt x="1951054" y="0"/>
                      <a:pt x="1891379" y="0"/>
                    </a:cubicBezTo>
                    <a:close/>
                  </a:path>
                </a:pathLst>
              </a:custGeom>
              <a:solidFill>
                <a:srgbClr val="233E8B"/>
              </a:solidFill>
            </p:spPr>
          </p:sp>
          <p:sp>
            <p:nvSpPr>
              <p:cNvPr id="24" name="TextBox 24"/>
              <p:cNvSpPr txBox="1"/>
              <p:nvPr/>
            </p:nvSpPr>
            <p:spPr>
              <a:xfrm>
                <a:off x="0" y="-38100"/>
                <a:ext cx="2073480" cy="444500"/>
              </a:xfrm>
              <a:prstGeom prst="rect">
                <a:avLst/>
              </a:prstGeom>
            </p:spPr>
            <p:txBody>
              <a:bodyPr lIns="50800" tIns="50800" rIns="50800" bIns="50800" rtlCol="0" anchor="ctr"/>
              <a:lstStyle/>
              <a:p>
                <a:pPr algn="ctr">
                  <a:lnSpc>
                    <a:spcPts val="3079"/>
                  </a:lnSpc>
                </a:pPr>
                <a:endParaRPr/>
              </a:p>
            </p:txBody>
          </p:sp>
        </p:grpSp>
        <p:sp>
          <p:nvSpPr>
            <p:cNvPr id="25" name="TextBox 25"/>
            <p:cNvSpPr txBox="1"/>
            <p:nvPr/>
          </p:nvSpPr>
          <p:spPr>
            <a:xfrm>
              <a:off x="3360800" y="94203"/>
              <a:ext cx="8824887" cy="1754695"/>
            </a:xfrm>
            <a:prstGeom prst="rect">
              <a:avLst/>
            </a:prstGeom>
          </p:spPr>
          <p:txBody>
            <a:bodyPr lIns="0" tIns="0" rIns="0" bIns="0" rtlCol="0" anchor="t">
              <a:spAutoFit/>
            </a:bodyPr>
            <a:lstStyle/>
            <a:p>
              <a:pPr algn="ctr">
                <a:lnSpc>
                  <a:spcPts val="5486"/>
                </a:lnSpc>
              </a:pPr>
              <a:r>
                <a:rPr lang="en-US" sz="3657" b="1">
                  <a:solidFill>
                    <a:srgbClr val="FFFFFF"/>
                  </a:solidFill>
                  <a:latin typeface="Source Sans Pro Bold"/>
                  <a:ea typeface="Source Sans Pro Bold"/>
                  <a:cs typeface="Source Sans Pro Bold"/>
                  <a:sym typeface="Source Sans Pro Bold"/>
                </a:rPr>
                <a:t>Mobilitatea cursanților </a:t>
              </a:r>
            </a:p>
            <a:p>
              <a:pPr marL="0" lvl="0" indent="0" algn="ctr">
                <a:lnSpc>
                  <a:spcPts val="5486"/>
                </a:lnSpc>
                <a:spcBef>
                  <a:spcPct val="0"/>
                </a:spcBef>
              </a:pPr>
              <a:r>
                <a:rPr lang="en-US" sz="3657" b="1">
                  <a:solidFill>
                    <a:srgbClr val="FFFFFF"/>
                  </a:solidFill>
                  <a:latin typeface="Source Sans Pro Bold"/>
                  <a:ea typeface="Source Sans Pro Bold"/>
                  <a:cs typeface="Source Sans Pro Bold"/>
                  <a:sym typeface="Source Sans Pro Bold"/>
                </a:rPr>
                <a:t>și a personalului</a:t>
              </a:r>
            </a:p>
          </p:txBody>
        </p:sp>
      </p:grpSp>
      <p:grpSp>
        <p:nvGrpSpPr>
          <p:cNvPr id="26" name="Group 26"/>
          <p:cNvGrpSpPr/>
          <p:nvPr/>
        </p:nvGrpSpPr>
        <p:grpSpPr>
          <a:xfrm>
            <a:off x="1028700" y="5831820"/>
            <a:ext cx="13398324" cy="2882732"/>
            <a:chOff x="0" y="0"/>
            <a:chExt cx="17864432" cy="3843643"/>
          </a:xfrm>
        </p:grpSpPr>
        <p:sp>
          <p:nvSpPr>
            <p:cNvPr id="27" name="TextBox 27"/>
            <p:cNvSpPr txBox="1"/>
            <p:nvPr/>
          </p:nvSpPr>
          <p:spPr>
            <a:xfrm>
              <a:off x="13686319" y="3019756"/>
              <a:ext cx="1166779" cy="632657"/>
            </a:xfrm>
            <a:prstGeom prst="rect">
              <a:avLst/>
            </a:prstGeom>
          </p:spPr>
          <p:txBody>
            <a:bodyPr lIns="0" tIns="0" rIns="0" bIns="0" rtlCol="0" anchor="t">
              <a:spAutoFit/>
            </a:bodyPr>
            <a:lstStyle/>
            <a:p>
              <a:pPr algn="ctr">
                <a:lnSpc>
                  <a:spcPts val="4034"/>
                </a:lnSpc>
              </a:pPr>
              <a:r>
                <a:rPr lang="en-US" sz="2881" b="1" spc="121">
                  <a:solidFill>
                    <a:srgbClr val="FFFFFF"/>
                  </a:solidFill>
                  <a:latin typeface="Source Sans Pro Bold"/>
                  <a:ea typeface="Source Sans Pro Bold"/>
                  <a:cs typeface="Source Sans Pro Bold"/>
                  <a:sym typeface="Source Sans Pro Bold"/>
                </a:rPr>
                <a:t>03</a:t>
              </a:r>
            </a:p>
          </p:txBody>
        </p:sp>
        <p:grpSp>
          <p:nvGrpSpPr>
            <p:cNvPr id="28" name="Group 28"/>
            <p:cNvGrpSpPr/>
            <p:nvPr/>
          </p:nvGrpSpPr>
          <p:grpSpPr>
            <a:xfrm>
              <a:off x="0" y="0"/>
              <a:ext cx="17864432" cy="3843643"/>
              <a:chOff x="0" y="0"/>
              <a:chExt cx="3089031" cy="664624"/>
            </a:xfrm>
          </p:grpSpPr>
          <p:sp>
            <p:nvSpPr>
              <p:cNvPr id="29" name="Freeform 29"/>
              <p:cNvSpPr/>
              <p:nvPr/>
            </p:nvSpPr>
            <p:spPr>
              <a:xfrm>
                <a:off x="0" y="0"/>
                <a:ext cx="3077391" cy="664624"/>
              </a:xfrm>
              <a:custGeom>
                <a:avLst/>
                <a:gdLst/>
                <a:ahLst/>
                <a:cxnLst/>
                <a:rect l="l" t="t" r="r" b="b"/>
                <a:pathLst>
                  <a:path w="3077391" h="664624">
                    <a:moveTo>
                      <a:pt x="2828049" y="0"/>
                    </a:moveTo>
                    <a:lnTo>
                      <a:pt x="57783" y="0"/>
                    </a:lnTo>
                    <a:cubicBezTo>
                      <a:pt x="25870" y="0"/>
                      <a:pt x="0" y="25870"/>
                      <a:pt x="0" y="57783"/>
                    </a:cubicBezTo>
                    <a:lnTo>
                      <a:pt x="0" y="606841"/>
                    </a:lnTo>
                    <a:cubicBezTo>
                      <a:pt x="0" y="622166"/>
                      <a:pt x="6088" y="636864"/>
                      <a:pt x="16924" y="647700"/>
                    </a:cubicBezTo>
                    <a:cubicBezTo>
                      <a:pt x="27761" y="658536"/>
                      <a:pt x="42458" y="664624"/>
                      <a:pt x="57783" y="664624"/>
                    </a:cubicBezTo>
                    <a:lnTo>
                      <a:pt x="2828049" y="664624"/>
                    </a:lnTo>
                    <a:cubicBezTo>
                      <a:pt x="2863942" y="664624"/>
                      <a:pt x="2897250" y="645949"/>
                      <a:pt x="2915975" y="615327"/>
                    </a:cubicBezTo>
                    <a:lnTo>
                      <a:pt x="3058887" y="381609"/>
                    </a:lnTo>
                    <a:cubicBezTo>
                      <a:pt x="3077391" y="351349"/>
                      <a:pt x="3077391" y="313275"/>
                      <a:pt x="3058887" y="283015"/>
                    </a:cubicBezTo>
                    <a:lnTo>
                      <a:pt x="2915975" y="49297"/>
                    </a:lnTo>
                    <a:cubicBezTo>
                      <a:pt x="2897250" y="18675"/>
                      <a:pt x="2863942" y="0"/>
                      <a:pt x="2828049" y="0"/>
                    </a:cubicBezTo>
                    <a:close/>
                  </a:path>
                </a:pathLst>
              </a:custGeom>
              <a:solidFill>
                <a:srgbClr val="AE1E1E"/>
              </a:solidFill>
            </p:spPr>
          </p:sp>
          <p:sp>
            <p:nvSpPr>
              <p:cNvPr id="30" name="TextBox 30"/>
              <p:cNvSpPr txBox="1"/>
              <p:nvPr/>
            </p:nvSpPr>
            <p:spPr>
              <a:xfrm>
                <a:off x="0" y="-38100"/>
                <a:ext cx="2974731" cy="702724"/>
              </a:xfrm>
              <a:prstGeom prst="rect">
                <a:avLst/>
              </a:prstGeom>
            </p:spPr>
            <p:txBody>
              <a:bodyPr lIns="50800" tIns="50800" rIns="50800" bIns="50800" rtlCol="0" anchor="ctr"/>
              <a:lstStyle/>
              <a:p>
                <a:pPr algn="ctr">
                  <a:lnSpc>
                    <a:spcPts val="3079"/>
                  </a:lnSpc>
                </a:pPr>
                <a:endParaRPr/>
              </a:p>
            </p:txBody>
          </p:sp>
        </p:grpSp>
        <p:sp>
          <p:nvSpPr>
            <p:cNvPr id="31" name="TextBox 31"/>
            <p:cNvSpPr txBox="1"/>
            <p:nvPr/>
          </p:nvSpPr>
          <p:spPr>
            <a:xfrm>
              <a:off x="450292" y="231667"/>
              <a:ext cx="16113555" cy="3420746"/>
            </a:xfrm>
            <a:prstGeom prst="rect">
              <a:avLst/>
            </a:prstGeom>
          </p:spPr>
          <p:txBody>
            <a:bodyPr lIns="0" tIns="0" rIns="0" bIns="0" rtlCol="0" anchor="t">
              <a:spAutoFit/>
            </a:bodyPr>
            <a:lstStyle/>
            <a:p>
              <a:pPr marL="0" lvl="0" indent="0" algn="ctr">
                <a:lnSpc>
                  <a:spcPts val="4349"/>
                </a:lnSpc>
                <a:spcBef>
                  <a:spcPct val="0"/>
                </a:spcBef>
              </a:pPr>
              <a:r>
                <a:rPr lang="en-US" sz="2899" b="1">
                  <a:solidFill>
                    <a:srgbClr val="FFFFFF"/>
                  </a:solidFill>
                  <a:latin typeface="Source Sans Pro Bold"/>
                  <a:ea typeface="Source Sans Pro Bold"/>
                  <a:cs typeface="Source Sans Pro Bold"/>
                  <a:sym typeface="Source Sans Pro Bold"/>
                </a:rPr>
                <a:t>Oportunități de învățare și/sau experiență profesională în altă țară pentru studenți, stagiari, tineri și voluntari, precum și pentru cadre didactice universitare, profesori, formatori, lucrători de tineret, personalul din instituțiile de învățământ și organizații ale societății civile.</a:t>
              </a:r>
            </a:p>
            <a:p>
              <a:pPr marL="0" lvl="0" indent="0" algn="ctr">
                <a:lnSpc>
                  <a:spcPts val="3449"/>
                </a:lnSpc>
                <a:spcBef>
                  <a:spcPct val="0"/>
                </a:spcBef>
              </a:pPr>
              <a:endParaRPr lang="en-US" sz="2899" b="1">
                <a:solidFill>
                  <a:srgbClr val="FFFFFF"/>
                </a:solidFill>
                <a:latin typeface="Source Sans Pro Bold"/>
                <a:ea typeface="Source Sans Pro Bold"/>
                <a:cs typeface="Source Sans Pro Bold"/>
                <a:sym typeface="Source Sans Pro Bold"/>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2221991" y="1840162"/>
            <a:ext cx="4480861" cy="8324850"/>
            <a:chOff x="0" y="0"/>
            <a:chExt cx="5974482" cy="11099800"/>
          </a:xfrm>
        </p:grpSpPr>
        <p:grpSp>
          <p:nvGrpSpPr>
            <p:cNvPr id="4" name="Group 4"/>
            <p:cNvGrpSpPr/>
            <p:nvPr/>
          </p:nvGrpSpPr>
          <p:grpSpPr>
            <a:xfrm rot="-5400000">
              <a:off x="-2221244" y="2904075"/>
              <a:ext cx="10739417" cy="5652034"/>
              <a:chOff x="0" y="0"/>
              <a:chExt cx="1232766" cy="648791"/>
            </a:xfrm>
          </p:grpSpPr>
          <p:sp>
            <p:nvSpPr>
              <p:cNvPr id="5" name="Freeform 5"/>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520707"/>
              </a:solidFill>
            </p:spPr>
          </p:sp>
          <p:sp>
            <p:nvSpPr>
              <p:cNvPr id="6" name="TextBox 6"/>
              <p:cNvSpPr txBox="1"/>
              <p:nvPr/>
            </p:nvSpPr>
            <p:spPr>
              <a:xfrm>
                <a:off x="101600" y="-38100"/>
                <a:ext cx="1029566" cy="686891"/>
              </a:xfrm>
              <a:prstGeom prst="rect">
                <a:avLst/>
              </a:prstGeom>
            </p:spPr>
            <p:txBody>
              <a:bodyPr lIns="50800" tIns="50800" rIns="50800" bIns="50800" rtlCol="0" anchor="ctr"/>
              <a:lstStyle/>
              <a:p>
                <a:pPr algn="ctr">
                  <a:lnSpc>
                    <a:spcPts val="3080"/>
                  </a:lnSpc>
                </a:pPr>
                <a:endParaRPr/>
              </a:p>
            </p:txBody>
          </p:sp>
        </p:grpSp>
        <p:grpSp>
          <p:nvGrpSpPr>
            <p:cNvPr id="7" name="Group 7"/>
            <p:cNvGrpSpPr>
              <a:grpSpLocks noChangeAspect="1"/>
            </p:cNvGrpSpPr>
            <p:nvPr/>
          </p:nvGrpSpPr>
          <p:grpSpPr>
            <a:xfrm>
              <a:off x="3552341" y="739756"/>
              <a:ext cx="2422140" cy="2422140"/>
              <a:chOff x="0" y="0"/>
              <a:chExt cx="495300" cy="495300"/>
            </a:xfrm>
          </p:grpSpPr>
          <p:sp>
            <p:nvSpPr>
              <p:cNvPr id="8" name="Freeform 8"/>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520707"/>
              </a:solidFill>
            </p:spPr>
          </p:sp>
          <p:sp>
            <p:nvSpPr>
              <p:cNvPr id="9" name="Freeform 9"/>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520707"/>
              </a:solidFill>
            </p:spPr>
          </p:sp>
        </p:grpSp>
        <p:grpSp>
          <p:nvGrpSpPr>
            <p:cNvPr id="10" name="Group 10"/>
            <p:cNvGrpSpPr/>
            <p:nvPr/>
          </p:nvGrpSpPr>
          <p:grpSpPr>
            <a:xfrm rot="-5400000">
              <a:off x="-2543692" y="2543692"/>
              <a:ext cx="10739417" cy="5652034"/>
              <a:chOff x="0" y="0"/>
              <a:chExt cx="1232766" cy="648791"/>
            </a:xfrm>
          </p:grpSpPr>
          <p:sp>
            <p:nvSpPr>
              <p:cNvPr id="11" name="Freeform 11"/>
              <p:cNvSpPr/>
              <p:nvPr/>
            </p:nvSpPr>
            <p:spPr>
              <a:xfrm>
                <a:off x="3540" y="0"/>
                <a:ext cx="1225687" cy="648791"/>
              </a:xfrm>
              <a:custGeom>
                <a:avLst/>
                <a:gdLst/>
                <a:ahLst/>
                <a:cxnLst/>
                <a:rect l="l" t="t" r="r" b="b"/>
                <a:pathLst>
                  <a:path w="1225687" h="648791">
                    <a:moveTo>
                      <a:pt x="215117" y="0"/>
                    </a:moveTo>
                    <a:lnTo>
                      <a:pt x="1213769" y="0"/>
                    </a:lnTo>
                    <a:cubicBezTo>
                      <a:pt x="1217383" y="0"/>
                      <a:pt x="1220781" y="1720"/>
                      <a:pt x="1222921" y="4632"/>
                    </a:cubicBezTo>
                    <a:cubicBezTo>
                      <a:pt x="1225061" y="7545"/>
                      <a:pt x="1225687" y="11302"/>
                      <a:pt x="1224606" y="14751"/>
                    </a:cubicBezTo>
                    <a:lnTo>
                      <a:pt x="1030646" y="634040"/>
                    </a:lnTo>
                    <a:cubicBezTo>
                      <a:pt x="1027897" y="642817"/>
                      <a:pt x="1019766" y="648791"/>
                      <a:pt x="1010569" y="648791"/>
                    </a:cubicBezTo>
                    <a:lnTo>
                      <a:pt x="11917" y="648791"/>
                    </a:lnTo>
                    <a:cubicBezTo>
                      <a:pt x="8303" y="648791"/>
                      <a:pt x="4905" y="647071"/>
                      <a:pt x="2765" y="644158"/>
                    </a:cubicBezTo>
                    <a:cubicBezTo>
                      <a:pt x="626" y="641246"/>
                      <a:pt x="0" y="637489"/>
                      <a:pt x="1080" y="634040"/>
                    </a:cubicBezTo>
                    <a:lnTo>
                      <a:pt x="195040" y="14751"/>
                    </a:lnTo>
                    <a:cubicBezTo>
                      <a:pt x="197789" y="5974"/>
                      <a:pt x="205920" y="0"/>
                      <a:pt x="215117" y="0"/>
                    </a:cubicBezTo>
                    <a:close/>
                  </a:path>
                </a:pathLst>
              </a:custGeom>
              <a:solidFill>
                <a:srgbClr val="AE1E1E"/>
              </a:solidFill>
            </p:spPr>
          </p:sp>
          <p:sp>
            <p:nvSpPr>
              <p:cNvPr id="12" name="TextBox 12"/>
              <p:cNvSpPr txBox="1"/>
              <p:nvPr/>
            </p:nvSpPr>
            <p:spPr>
              <a:xfrm>
                <a:off x="101600" y="-38100"/>
                <a:ext cx="1029566" cy="686891"/>
              </a:xfrm>
              <a:prstGeom prst="rect">
                <a:avLst/>
              </a:prstGeom>
            </p:spPr>
            <p:txBody>
              <a:bodyPr lIns="50800" tIns="50800" rIns="50800" bIns="50800" rtlCol="0" anchor="ctr"/>
              <a:lstStyle/>
              <a:p>
                <a:pPr algn="ctr">
                  <a:lnSpc>
                    <a:spcPts val="3080"/>
                  </a:lnSpc>
                </a:pPr>
                <a:endParaRPr/>
              </a:p>
            </p:txBody>
          </p:sp>
        </p:grpSp>
        <p:grpSp>
          <p:nvGrpSpPr>
            <p:cNvPr id="13" name="Group 13"/>
            <p:cNvGrpSpPr/>
            <p:nvPr/>
          </p:nvGrpSpPr>
          <p:grpSpPr>
            <a:xfrm rot="1088256">
              <a:off x="383754" y="6457917"/>
              <a:ext cx="5039268" cy="2275667"/>
              <a:chOff x="0" y="0"/>
              <a:chExt cx="666493" cy="300980"/>
            </a:xfrm>
          </p:grpSpPr>
          <p:sp>
            <p:nvSpPr>
              <p:cNvPr id="14" name="Freeform 14"/>
              <p:cNvSpPr/>
              <p:nvPr/>
            </p:nvSpPr>
            <p:spPr>
              <a:xfrm>
                <a:off x="0" y="0"/>
                <a:ext cx="666493" cy="300980"/>
              </a:xfrm>
              <a:custGeom>
                <a:avLst/>
                <a:gdLst/>
                <a:ahLst/>
                <a:cxnLst/>
                <a:rect l="l" t="t" r="r" b="b"/>
                <a:pathLst>
                  <a:path w="666493" h="300980">
                    <a:moveTo>
                      <a:pt x="98824" y="0"/>
                    </a:moveTo>
                    <a:lnTo>
                      <a:pt x="567669" y="0"/>
                    </a:lnTo>
                    <a:cubicBezTo>
                      <a:pt x="593879" y="0"/>
                      <a:pt x="619015" y="10412"/>
                      <a:pt x="637548" y="28945"/>
                    </a:cubicBezTo>
                    <a:cubicBezTo>
                      <a:pt x="656081" y="47478"/>
                      <a:pt x="666493" y="72614"/>
                      <a:pt x="666493" y="98824"/>
                    </a:cubicBezTo>
                    <a:lnTo>
                      <a:pt x="666493" y="202156"/>
                    </a:lnTo>
                    <a:cubicBezTo>
                      <a:pt x="666493" y="228365"/>
                      <a:pt x="656081" y="253502"/>
                      <a:pt x="637548" y="272035"/>
                    </a:cubicBezTo>
                    <a:cubicBezTo>
                      <a:pt x="619015" y="290568"/>
                      <a:pt x="593879" y="300980"/>
                      <a:pt x="567669" y="300980"/>
                    </a:cubicBezTo>
                    <a:lnTo>
                      <a:pt x="98824" y="300980"/>
                    </a:lnTo>
                    <a:cubicBezTo>
                      <a:pt x="44245" y="300980"/>
                      <a:pt x="0" y="256735"/>
                      <a:pt x="0" y="202156"/>
                    </a:cubicBezTo>
                    <a:lnTo>
                      <a:pt x="0" y="98824"/>
                    </a:lnTo>
                    <a:cubicBezTo>
                      <a:pt x="0" y="72614"/>
                      <a:pt x="10412" y="47478"/>
                      <a:pt x="28945" y="28945"/>
                    </a:cubicBezTo>
                    <a:cubicBezTo>
                      <a:pt x="47478" y="10412"/>
                      <a:pt x="72614" y="0"/>
                      <a:pt x="98824" y="0"/>
                    </a:cubicBezTo>
                    <a:close/>
                  </a:path>
                </a:pathLst>
              </a:custGeom>
              <a:solidFill>
                <a:srgbClr val="FFFFFF"/>
              </a:solidFill>
            </p:spPr>
          </p:sp>
          <p:sp>
            <p:nvSpPr>
              <p:cNvPr id="15" name="TextBox 15"/>
              <p:cNvSpPr txBox="1"/>
              <p:nvPr/>
            </p:nvSpPr>
            <p:spPr>
              <a:xfrm>
                <a:off x="0" y="-38100"/>
                <a:ext cx="666493" cy="339080"/>
              </a:xfrm>
              <a:prstGeom prst="rect">
                <a:avLst/>
              </a:prstGeom>
            </p:spPr>
            <p:txBody>
              <a:bodyPr lIns="50800" tIns="50800" rIns="50800" bIns="50800" rtlCol="0" anchor="ctr"/>
              <a:lstStyle/>
              <a:p>
                <a:pPr algn="ctr">
                  <a:lnSpc>
                    <a:spcPts val="3080"/>
                  </a:lnSpc>
                </a:pPr>
                <a:endParaRPr/>
              </a:p>
            </p:txBody>
          </p:sp>
        </p:grpSp>
        <p:grpSp>
          <p:nvGrpSpPr>
            <p:cNvPr id="16" name="Group 16"/>
            <p:cNvGrpSpPr>
              <a:grpSpLocks noChangeAspect="1"/>
            </p:cNvGrpSpPr>
            <p:nvPr/>
          </p:nvGrpSpPr>
          <p:grpSpPr>
            <a:xfrm>
              <a:off x="3229893" y="379373"/>
              <a:ext cx="2422140" cy="2422140"/>
              <a:chOff x="0" y="0"/>
              <a:chExt cx="495300" cy="495300"/>
            </a:xfrm>
          </p:grpSpPr>
          <p:sp>
            <p:nvSpPr>
              <p:cNvPr id="17" name="Freeform 17"/>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E1E1E"/>
              </a:solidFill>
            </p:spPr>
          </p:sp>
          <p:sp>
            <p:nvSpPr>
              <p:cNvPr id="18" name="Freeform 18"/>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9" name="Freeform 19"/>
            <p:cNvSpPr/>
            <p:nvPr/>
          </p:nvSpPr>
          <p:spPr>
            <a:xfrm>
              <a:off x="3952159" y="1076418"/>
              <a:ext cx="1028051" cy="1028051"/>
            </a:xfrm>
            <a:custGeom>
              <a:avLst/>
              <a:gdLst/>
              <a:ahLst/>
              <a:cxnLst/>
              <a:rect l="l" t="t" r="r" b="b"/>
              <a:pathLst>
                <a:path w="1028051" h="1028051">
                  <a:moveTo>
                    <a:pt x="0" y="0"/>
                  </a:moveTo>
                  <a:lnTo>
                    <a:pt x="1028051" y="0"/>
                  </a:lnTo>
                  <a:lnTo>
                    <a:pt x="1028051" y="1028051"/>
                  </a:lnTo>
                  <a:lnTo>
                    <a:pt x="0" y="10280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TextBox 20"/>
            <p:cNvSpPr txBox="1"/>
            <p:nvPr/>
          </p:nvSpPr>
          <p:spPr>
            <a:xfrm>
              <a:off x="570986" y="2734838"/>
              <a:ext cx="4485912" cy="1656962"/>
            </a:xfrm>
            <a:prstGeom prst="rect">
              <a:avLst/>
            </a:prstGeom>
          </p:spPr>
          <p:txBody>
            <a:bodyPr lIns="0" tIns="0" rIns="0" bIns="0" rtlCol="0" anchor="t">
              <a:spAutoFit/>
            </a:bodyPr>
            <a:lstStyle/>
            <a:p>
              <a:pPr marL="0" lvl="1" indent="0" algn="l">
                <a:lnSpc>
                  <a:spcPts val="5178"/>
                </a:lnSpc>
                <a:spcBef>
                  <a:spcPct val="0"/>
                </a:spcBef>
              </a:pPr>
              <a:r>
                <a:rPr lang="en-US" sz="3698" b="1">
                  <a:solidFill>
                    <a:srgbClr val="FFFFFF"/>
                  </a:solidFill>
                  <a:latin typeface="Source Sans Pro Bold"/>
                  <a:ea typeface="Source Sans Pro Bold"/>
                  <a:cs typeface="Source Sans Pro Bold"/>
                  <a:sym typeface="Source Sans Pro Bold"/>
                </a:rPr>
                <a:t>Perioada de inmplementare:</a:t>
              </a:r>
            </a:p>
          </p:txBody>
        </p:sp>
        <p:sp>
          <p:nvSpPr>
            <p:cNvPr id="21" name="TextBox 21"/>
            <p:cNvSpPr txBox="1"/>
            <p:nvPr/>
          </p:nvSpPr>
          <p:spPr>
            <a:xfrm rot="1135565">
              <a:off x="1080663" y="6668710"/>
              <a:ext cx="3829113" cy="1754971"/>
            </a:xfrm>
            <a:prstGeom prst="rect">
              <a:avLst/>
            </a:prstGeom>
          </p:spPr>
          <p:txBody>
            <a:bodyPr lIns="0" tIns="0" rIns="0" bIns="0" rtlCol="0" anchor="t">
              <a:spAutoFit/>
            </a:bodyPr>
            <a:lstStyle/>
            <a:p>
              <a:pPr marL="0" lvl="0" indent="0" algn="l">
                <a:lnSpc>
                  <a:spcPts val="5547"/>
                </a:lnSpc>
                <a:spcBef>
                  <a:spcPct val="0"/>
                </a:spcBef>
              </a:pPr>
              <a:r>
                <a:rPr lang="en-US" sz="3698" b="1" spc="192">
                  <a:solidFill>
                    <a:srgbClr val="000000"/>
                  </a:solidFill>
                  <a:latin typeface="Source Sans Pro Bold"/>
                  <a:ea typeface="Source Sans Pro Bold"/>
                  <a:cs typeface="Source Sans Pro Bold"/>
                  <a:sym typeface="Source Sans Pro Bold"/>
                </a:rPr>
                <a:t>15.10.2025 - 14.09.2026</a:t>
              </a:r>
            </a:p>
          </p:txBody>
        </p:sp>
      </p:grpSp>
      <p:grpSp>
        <p:nvGrpSpPr>
          <p:cNvPr id="22" name="Group 22"/>
          <p:cNvGrpSpPr/>
          <p:nvPr/>
        </p:nvGrpSpPr>
        <p:grpSpPr>
          <a:xfrm rot="-5400000">
            <a:off x="9289290" y="3952481"/>
            <a:ext cx="7803742" cy="4107021"/>
            <a:chOff x="0" y="0"/>
            <a:chExt cx="1232766" cy="648791"/>
          </a:xfrm>
        </p:grpSpPr>
        <p:sp>
          <p:nvSpPr>
            <p:cNvPr id="23" name="Freeform 23"/>
            <p:cNvSpPr/>
            <p:nvPr/>
          </p:nvSpPr>
          <p:spPr>
            <a:xfrm>
              <a:off x="2272" y="0"/>
              <a:ext cx="1228222" cy="648791"/>
            </a:xfrm>
            <a:custGeom>
              <a:avLst/>
              <a:gdLst/>
              <a:ahLst/>
              <a:cxnLst/>
              <a:rect l="l" t="t" r="r" b="b"/>
              <a:pathLst>
                <a:path w="1228222" h="648791">
                  <a:moveTo>
                    <a:pt x="210849" y="0"/>
                  </a:moveTo>
                  <a:lnTo>
                    <a:pt x="1220573" y="0"/>
                  </a:lnTo>
                  <a:cubicBezTo>
                    <a:pt x="1222893" y="0"/>
                    <a:pt x="1225074" y="1104"/>
                    <a:pt x="1226447" y="2973"/>
                  </a:cubicBezTo>
                  <a:cubicBezTo>
                    <a:pt x="1227821" y="4843"/>
                    <a:pt x="1228222" y="7254"/>
                    <a:pt x="1227529" y="9467"/>
                  </a:cubicBezTo>
                  <a:lnTo>
                    <a:pt x="1030259" y="639324"/>
                  </a:lnTo>
                  <a:cubicBezTo>
                    <a:pt x="1028495" y="644957"/>
                    <a:pt x="1023276" y="648791"/>
                    <a:pt x="1017373" y="648791"/>
                  </a:cubicBezTo>
                  <a:lnTo>
                    <a:pt x="7649" y="648791"/>
                  </a:lnTo>
                  <a:cubicBezTo>
                    <a:pt x="5329" y="648791"/>
                    <a:pt x="3148" y="647687"/>
                    <a:pt x="1775" y="645818"/>
                  </a:cubicBezTo>
                  <a:cubicBezTo>
                    <a:pt x="402" y="643948"/>
                    <a:pt x="0" y="641537"/>
                    <a:pt x="693" y="639324"/>
                  </a:cubicBezTo>
                  <a:lnTo>
                    <a:pt x="197963" y="9467"/>
                  </a:lnTo>
                  <a:cubicBezTo>
                    <a:pt x="199727" y="3834"/>
                    <a:pt x="204946" y="0"/>
                    <a:pt x="210849" y="0"/>
                  </a:cubicBezTo>
                  <a:close/>
                </a:path>
              </a:pathLst>
            </a:custGeom>
            <a:solidFill>
              <a:srgbClr val="0F225B"/>
            </a:solidFill>
          </p:spPr>
        </p:sp>
        <p:sp>
          <p:nvSpPr>
            <p:cNvPr id="24" name="TextBox 24"/>
            <p:cNvSpPr txBox="1"/>
            <p:nvPr/>
          </p:nvSpPr>
          <p:spPr>
            <a:xfrm>
              <a:off x="101600" y="-38100"/>
              <a:ext cx="1029566" cy="686891"/>
            </a:xfrm>
            <a:prstGeom prst="rect">
              <a:avLst/>
            </a:prstGeom>
          </p:spPr>
          <p:txBody>
            <a:bodyPr lIns="79149" tIns="79149" rIns="79149" bIns="79149" rtlCol="0" anchor="ctr"/>
            <a:lstStyle/>
            <a:p>
              <a:pPr algn="ctr">
                <a:lnSpc>
                  <a:spcPts val="3080"/>
                </a:lnSpc>
              </a:pPr>
              <a:endParaRPr/>
            </a:p>
          </p:txBody>
        </p:sp>
      </p:grpSp>
      <p:grpSp>
        <p:nvGrpSpPr>
          <p:cNvPr id="25" name="Group 25"/>
          <p:cNvGrpSpPr>
            <a:grpSpLocks noChangeAspect="1"/>
          </p:cNvGrpSpPr>
          <p:nvPr/>
        </p:nvGrpSpPr>
        <p:grpSpPr>
          <a:xfrm>
            <a:off x="13484636" y="2379790"/>
            <a:ext cx="1760036" cy="1760036"/>
            <a:chOff x="0" y="0"/>
            <a:chExt cx="495300" cy="495300"/>
          </a:xfrm>
        </p:grpSpPr>
        <p:sp>
          <p:nvSpPr>
            <p:cNvPr id="26" name="Freeform 26"/>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0F225B"/>
            </a:solidFill>
          </p:spPr>
        </p:sp>
        <p:sp>
          <p:nvSpPr>
            <p:cNvPr id="27" name="Freeform 27"/>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0F225B"/>
            </a:solidFill>
          </p:spPr>
        </p:sp>
      </p:grpSp>
      <p:grpSp>
        <p:nvGrpSpPr>
          <p:cNvPr id="28" name="Group 28"/>
          <p:cNvGrpSpPr/>
          <p:nvPr/>
        </p:nvGrpSpPr>
        <p:grpSpPr>
          <a:xfrm rot="-5400000">
            <a:off x="8175312" y="2810938"/>
            <a:ext cx="7803742" cy="5866366"/>
            <a:chOff x="0" y="0"/>
            <a:chExt cx="1232766" cy="926717"/>
          </a:xfrm>
        </p:grpSpPr>
        <p:sp>
          <p:nvSpPr>
            <p:cNvPr id="29" name="Freeform 29"/>
            <p:cNvSpPr/>
            <p:nvPr/>
          </p:nvSpPr>
          <p:spPr>
            <a:xfrm>
              <a:off x="1607" y="0"/>
              <a:ext cx="1229552" cy="926717"/>
            </a:xfrm>
            <a:custGeom>
              <a:avLst/>
              <a:gdLst/>
              <a:ahLst/>
              <a:cxnLst/>
              <a:rect l="l" t="t" r="r" b="b"/>
              <a:pathLst>
                <a:path w="1229552" h="926717">
                  <a:moveTo>
                    <a:pt x="211514" y="0"/>
                  </a:moveTo>
                  <a:lnTo>
                    <a:pt x="1221238" y="0"/>
                  </a:lnTo>
                  <a:cubicBezTo>
                    <a:pt x="1223655" y="0"/>
                    <a:pt x="1225942" y="1095"/>
                    <a:pt x="1227457" y="2978"/>
                  </a:cubicBezTo>
                  <a:cubicBezTo>
                    <a:pt x="1228972" y="4862"/>
                    <a:pt x="1229552" y="7330"/>
                    <a:pt x="1229034" y="9691"/>
                  </a:cubicBezTo>
                  <a:lnTo>
                    <a:pt x="1030084" y="917026"/>
                  </a:lnTo>
                  <a:cubicBezTo>
                    <a:pt x="1028843" y="922685"/>
                    <a:pt x="1023831" y="926717"/>
                    <a:pt x="1018038" y="926717"/>
                  </a:cubicBezTo>
                  <a:lnTo>
                    <a:pt x="8314" y="926717"/>
                  </a:lnTo>
                  <a:cubicBezTo>
                    <a:pt x="5897" y="926717"/>
                    <a:pt x="3610" y="925622"/>
                    <a:pt x="2095" y="923738"/>
                  </a:cubicBezTo>
                  <a:cubicBezTo>
                    <a:pt x="580" y="921855"/>
                    <a:pt x="0" y="919387"/>
                    <a:pt x="518" y="917026"/>
                  </a:cubicBezTo>
                  <a:lnTo>
                    <a:pt x="199468" y="9691"/>
                  </a:lnTo>
                  <a:cubicBezTo>
                    <a:pt x="200709" y="4032"/>
                    <a:pt x="205721" y="0"/>
                    <a:pt x="211514" y="0"/>
                  </a:cubicBezTo>
                  <a:close/>
                </a:path>
              </a:pathLst>
            </a:custGeom>
            <a:solidFill>
              <a:srgbClr val="233E8B"/>
            </a:solidFill>
          </p:spPr>
        </p:sp>
        <p:sp>
          <p:nvSpPr>
            <p:cNvPr id="30" name="TextBox 30"/>
            <p:cNvSpPr txBox="1"/>
            <p:nvPr/>
          </p:nvSpPr>
          <p:spPr>
            <a:xfrm>
              <a:off x="101600" y="-38100"/>
              <a:ext cx="1029566" cy="964817"/>
            </a:xfrm>
            <a:prstGeom prst="rect">
              <a:avLst/>
            </a:prstGeom>
          </p:spPr>
          <p:txBody>
            <a:bodyPr lIns="79149" tIns="79149" rIns="79149" bIns="79149" rtlCol="0" anchor="ctr"/>
            <a:lstStyle/>
            <a:p>
              <a:pPr algn="ctr">
                <a:lnSpc>
                  <a:spcPts val="3080"/>
                </a:lnSpc>
              </a:pPr>
              <a:endParaRPr/>
            </a:p>
          </p:txBody>
        </p:sp>
      </p:grpSp>
      <p:grpSp>
        <p:nvGrpSpPr>
          <p:cNvPr id="31" name="Group 31"/>
          <p:cNvGrpSpPr/>
          <p:nvPr/>
        </p:nvGrpSpPr>
        <p:grpSpPr>
          <a:xfrm rot="994320">
            <a:off x="9215554" y="6868735"/>
            <a:ext cx="5763039" cy="1379581"/>
            <a:chOff x="0" y="0"/>
            <a:chExt cx="1048957" cy="251104"/>
          </a:xfrm>
        </p:grpSpPr>
        <p:sp>
          <p:nvSpPr>
            <p:cNvPr id="32" name="Freeform 32"/>
            <p:cNvSpPr/>
            <p:nvPr/>
          </p:nvSpPr>
          <p:spPr>
            <a:xfrm>
              <a:off x="0" y="0"/>
              <a:ext cx="1048957" cy="251104"/>
            </a:xfrm>
            <a:custGeom>
              <a:avLst/>
              <a:gdLst/>
              <a:ahLst/>
              <a:cxnLst/>
              <a:rect l="l" t="t" r="r" b="b"/>
              <a:pathLst>
                <a:path w="1048957" h="251104">
                  <a:moveTo>
                    <a:pt x="40301" y="0"/>
                  </a:moveTo>
                  <a:lnTo>
                    <a:pt x="1008655" y="0"/>
                  </a:lnTo>
                  <a:cubicBezTo>
                    <a:pt x="1030913" y="0"/>
                    <a:pt x="1048957" y="18043"/>
                    <a:pt x="1048957" y="40301"/>
                  </a:cubicBezTo>
                  <a:lnTo>
                    <a:pt x="1048957" y="210803"/>
                  </a:lnTo>
                  <a:cubicBezTo>
                    <a:pt x="1048957" y="221491"/>
                    <a:pt x="1044711" y="231742"/>
                    <a:pt x="1037153" y="239300"/>
                  </a:cubicBezTo>
                  <a:cubicBezTo>
                    <a:pt x="1029595" y="246858"/>
                    <a:pt x="1019344" y="251104"/>
                    <a:pt x="1008655" y="251104"/>
                  </a:cubicBezTo>
                  <a:lnTo>
                    <a:pt x="40301" y="251104"/>
                  </a:lnTo>
                  <a:cubicBezTo>
                    <a:pt x="18043" y="251104"/>
                    <a:pt x="0" y="233060"/>
                    <a:pt x="0" y="210803"/>
                  </a:cubicBezTo>
                  <a:lnTo>
                    <a:pt x="0" y="40301"/>
                  </a:lnTo>
                  <a:cubicBezTo>
                    <a:pt x="0" y="18043"/>
                    <a:pt x="18043" y="0"/>
                    <a:pt x="40301" y="0"/>
                  </a:cubicBezTo>
                  <a:close/>
                </a:path>
              </a:pathLst>
            </a:custGeom>
            <a:solidFill>
              <a:srgbClr val="FFFFFF"/>
            </a:solidFill>
          </p:spPr>
        </p:sp>
        <p:sp>
          <p:nvSpPr>
            <p:cNvPr id="33" name="TextBox 33"/>
            <p:cNvSpPr txBox="1"/>
            <p:nvPr/>
          </p:nvSpPr>
          <p:spPr>
            <a:xfrm>
              <a:off x="0" y="-38100"/>
              <a:ext cx="1048957" cy="289204"/>
            </a:xfrm>
            <a:prstGeom prst="rect">
              <a:avLst/>
            </a:prstGeom>
          </p:spPr>
          <p:txBody>
            <a:bodyPr lIns="79149" tIns="79149" rIns="79149" bIns="79149" rtlCol="0" anchor="ctr"/>
            <a:lstStyle/>
            <a:p>
              <a:pPr algn="ctr">
                <a:lnSpc>
                  <a:spcPts val="3080"/>
                </a:lnSpc>
              </a:pPr>
              <a:endParaRPr/>
            </a:p>
          </p:txBody>
        </p:sp>
      </p:grpSp>
      <p:grpSp>
        <p:nvGrpSpPr>
          <p:cNvPr id="34" name="Group 34"/>
          <p:cNvGrpSpPr>
            <a:grpSpLocks noChangeAspect="1"/>
          </p:cNvGrpSpPr>
          <p:nvPr/>
        </p:nvGrpSpPr>
        <p:grpSpPr>
          <a:xfrm>
            <a:off x="13250331" y="2117920"/>
            <a:ext cx="1760036" cy="1760036"/>
            <a:chOff x="0" y="0"/>
            <a:chExt cx="495300" cy="495300"/>
          </a:xfrm>
        </p:grpSpPr>
        <p:sp>
          <p:nvSpPr>
            <p:cNvPr id="35" name="Freeform 35"/>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36" name="Freeform 36"/>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37" name="Freeform 37"/>
          <p:cNvSpPr/>
          <p:nvPr/>
        </p:nvSpPr>
        <p:spPr>
          <a:xfrm>
            <a:off x="13715220" y="2643522"/>
            <a:ext cx="830257" cy="708832"/>
          </a:xfrm>
          <a:custGeom>
            <a:avLst/>
            <a:gdLst/>
            <a:ahLst/>
            <a:cxnLst/>
            <a:rect l="l" t="t" r="r" b="b"/>
            <a:pathLst>
              <a:path w="830257" h="708832">
                <a:moveTo>
                  <a:pt x="0" y="0"/>
                </a:moveTo>
                <a:lnTo>
                  <a:pt x="830257" y="0"/>
                </a:lnTo>
                <a:lnTo>
                  <a:pt x="830257" y="708832"/>
                </a:lnTo>
                <a:lnTo>
                  <a:pt x="0" y="7088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8" name="TextBox 38"/>
          <p:cNvSpPr txBox="1"/>
          <p:nvPr/>
        </p:nvSpPr>
        <p:spPr>
          <a:xfrm>
            <a:off x="10355030" y="3801756"/>
            <a:ext cx="4190447" cy="711370"/>
          </a:xfrm>
          <a:prstGeom prst="rect">
            <a:avLst/>
          </a:prstGeom>
        </p:spPr>
        <p:txBody>
          <a:bodyPr lIns="0" tIns="0" rIns="0" bIns="0" rtlCol="0" anchor="t">
            <a:spAutoFit/>
          </a:bodyPr>
          <a:lstStyle/>
          <a:p>
            <a:pPr marL="0" lvl="1" indent="0" algn="l">
              <a:lnSpc>
                <a:spcPts val="5889"/>
              </a:lnSpc>
              <a:spcBef>
                <a:spcPct val="0"/>
              </a:spcBef>
            </a:pPr>
            <a:r>
              <a:rPr lang="en-US" sz="4206" b="1">
                <a:solidFill>
                  <a:srgbClr val="FFFFFF"/>
                </a:solidFill>
                <a:latin typeface="Source Sans Pro Bold"/>
                <a:ea typeface="Source Sans Pro Bold"/>
                <a:cs typeface="Source Sans Pro Bold"/>
                <a:sym typeface="Source Sans Pro Bold"/>
              </a:rPr>
              <a:t>Site proiect:</a:t>
            </a:r>
          </a:p>
        </p:txBody>
      </p:sp>
      <p:sp>
        <p:nvSpPr>
          <p:cNvPr id="39" name="TextBox 39"/>
          <p:cNvSpPr txBox="1"/>
          <p:nvPr/>
        </p:nvSpPr>
        <p:spPr>
          <a:xfrm>
            <a:off x="2895522" y="183264"/>
            <a:ext cx="12981187" cy="1647826"/>
          </a:xfrm>
          <a:prstGeom prst="rect">
            <a:avLst/>
          </a:prstGeom>
        </p:spPr>
        <p:txBody>
          <a:bodyPr lIns="0" tIns="0" rIns="0" bIns="0" rtlCol="0" anchor="t">
            <a:spAutoFit/>
          </a:bodyPr>
          <a:lstStyle/>
          <a:p>
            <a:pPr algn="ctr">
              <a:lnSpc>
                <a:spcPts val="6749"/>
              </a:lnSpc>
            </a:pPr>
            <a:r>
              <a:rPr lang="en-US" sz="4499" b="1">
                <a:solidFill>
                  <a:srgbClr val="0F225B"/>
                </a:solidFill>
                <a:latin typeface="Oswald Bold"/>
                <a:ea typeface="Oswald Bold"/>
                <a:cs typeface="Oswald Bold"/>
                <a:sym typeface="Oswald Bold"/>
              </a:rPr>
              <a:t>PREZENTARE PROIECT</a:t>
            </a:r>
          </a:p>
          <a:p>
            <a:pPr marL="0" lvl="1" indent="0" algn="ctr">
              <a:lnSpc>
                <a:spcPts val="6749"/>
              </a:lnSpc>
              <a:spcBef>
                <a:spcPct val="0"/>
              </a:spcBef>
            </a:pPr>
            <a:r>
              <a:rPr lang="en-US" sz="4499" b="1">
                <a:solidFill>
                  <a:srgbClr val="0F225B"/>
                </a:solidFill>
                <a:latin typeface="Oswald Bold"/>
                <a:ea typeface="Oswald Bold"/>
                <a:cs typeface="Oswald Bold"/>
                <a:sym typeface="Oswald Bold"/>
              </a:rPr>
              <a:t> „START ÎN ROBOTICĂ CU ERASMUS+”</a:t>
            </a:r>
          </a:p>
        </p:txBody>
      </p:sp>
      <p:sp>
        <p:nvSpPr>
          <p:cNvPr id="40" name="TextBox 40"/>
          <p:cNvSpPr txBox="1"/>
          <p:nvPr/>
        </p:nvSpPr>
        <p:spPr>
          <a:xfrm rot="1018384">
            <a:off x="4886139" y="7158154"/>
            <a:ext cx="14435771" cy="389253"/>
          </a:xfrm>
          <a:prstGeom prst="rect">
            <a:avLst/>
          </a:prstGeom>
        </p:spPr>
        <p:txBody>
          <a:bodyPr lIns="0" tIns="0" rIns="0" bIns="0" rtlCol="0" anchor="t">
            <a:spAutoFit/>
          </a:bodyPr>
          <a:lstStyle/>
          <a:p>
            <a:pPr algn="ctr">
              <a:lnSpc>
                <a:spcPts val="3220"/>
              </a:lnSpc>
            </a:pPr>
            <a:r>
              <a:rPr lang="en-US" sz="2300" b="1" u="sng">
                <a:solidFill>
                  <a:srgbClr val="000000"/>
                </a:solidFill>
                <a:latin typeface="Canva Sans Bold"/>
                <a:ea typeface="Canva Sans Bold"/>
                <a:cs typeface="Canva Sans Bold"/>
                <a:sym typeface="Canva Sans Bold"/>
                <a:hlinkClick r:id="rId7" tooltip="https://startinrobotica.moisilonesti.ro"/>
              </a:rPr>
              <a:t>https://startinrobotica.moisilonesti.ro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rot="1788336">
            <a:off x="5111542" y="3077332"/>
            <a:ext cx="1461596" cy="1119948"/>
          </a:xfrm>
          <a:custGeom>
            <a:avLst/>
            <a:gdLst/>
            <a:ahLst/>
            <a:cxnLst/>
            <a:rect l="l" t="t" r="r" b="b"/>
            <a:pathLst>
              <a:path w="1461596" h="1119948">
                <a:moveTo>
                  <a:pt x="0" y="0"/>
                </a:moveTo>
                <a:lnTo>
                  <a:pt x="1461596" y="0"/>
                </a:lnTo>
                <a:lnTo>
                  <a:pt x="1461596" y="1119948"/>
                </a:lnTo>
                <a:lnTo>
                  <a:pt x="0" y="11199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1497503" y="3930139"/>
            <a:ext cx="3346375" cy="4104769"/>
            <a:chOff x="0" y="0"/>
            <a:chExt cx="635000" cy="778911"/>
          </a:xfrm>
        </p:grpSpPr>
        <p:sp>
          <p:nvSpPr>
            <p:cNvPr id="5" name="Freeform 5"/>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A12568"/>
              </a:solidFill>
              <a:prstDash val="solid"/>
              <a:miter/>
            </a:ln>
          </p:spPr>
        </p:sp>
        <p:sp>
          <p:nvSpPr>
            <p:cNvPr id="6" name="TextBox 6"/>
            <p:cNvSpPr txBox="1"/>
            <p:nvPr/>
          </p:nvSpPr>
          <p:spPr>
            <a:xfrm>
              <a:off x="0" y="-38100"/>
              <a:ext cx="635000" cy="702711"/>
            </a:xfrm>
            <a:prstGeom prst="rect">
              <a:avLst/>
            </a:prstGeom>
          </p:spPr>
          <p:txBody>
            <a:bodyPr lIns="56557" tIns="56557" rIns="56557" bIns="56557" rtlCol="0" anchor="ctr"/>
            <a:lstStyle/>
            <a:p>
              <a:pPr algn="ctr">
                <a:lnSpc>
                  <a:spcPts val="3080"/>
                </a:lnSpc>
              </a:pPr>
              <a:endParaRPr/>
            </a:p>
          </p:txBody>
        </p:sp>
      </p:grpSp>
      <p:grpSp>
        <p:nvGrpSpPr>
          <p:cNvPr id="7" name="Group 7"/>
          <p:cNvGrpSpPr/>
          <p:nvPr/>
        </p:nvGrpSpPr>
        <p:grpSpPr>
          <a:xfrm rot="5400000">
            <a:off x="2367034" y="6205341"/>
            <a:ext cx="1607314" cy="4283981"/>
            <a:chOff x="0" y="0"/>
            <a:chExt cx="406400" cy="1083180"/>
          </a:xfrm>
        </p:grpSpPr>
        <p:sp>
          <p:nvSpPr>
            <p:cNvPr id="8" name="Freeform 8"/>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A12568"/>
            </a:solidFill>
          </p:spPr>
        </p:sp>
        <p:sp>
          <p:nvSpPr>
            <p:cNvPr id="9" name="TextBox 9"/>
            <p:cNvSpPr txBox="1"/>
            <p:nvPr/>
          </p:nvSpPr>
          <p:spPr>
            <a:xfrm>
              <a:off x="177800" y="-38100"/>
              <a:ext cx="152400" cy="1121280"/>
            </a:xfrm>
            <a:prstGeom prst="rect">
              <a:avLst/>
            </a:prstGeom>
          </p:spPr>
          <p:txBody>
            <a:bodyPr lIns="56557" tIns="56557" rIns="56557" bIns="56557" rtlCol="0" anchor="ctr"/>
            <a:lstStyle/>
            <a:p>
              <a:pPr algn="ctr">
                <a:lnSpc>
                  <a:spcPts val="3080"/>
                </a:lnSpc>
              </a:pPr>
              <a:endParaRPr/>
            </a:p>
          </p:txBody>
        </p:sp>
      </p:grpSp>
      <p:grpSp>
        <p:nvGrpSpPr>
          <p:cNvPr id="10" name="Group 10"/>
          <p:cNvGrpSpPr/>
          <p:nvPr/>
        </p:nvGrpSpPr>
        <p:grpSpPr>
          <a:xfrm>
            <a:off x="2068295" y="3770313"/>
            <a:ext cx="2204791" cy="319652"/>
            <a:chOff x="0" y="0"/>
            <a:chExt cx="557469" cy="80822"/>
          </a:xfrm>
        </p:grpSpPr>
        <p:sp>
          <p:nvSpPr>
            <p:cNvPr id="11" name="Freeform 11"/>
            <p:cNvSpPr/>
            <p:nvPr/>
          </p:nvSpPr>
          <p:spPr>
            <a:xfrm>
              <a:off x="0" y="0"/>
              <a:ext cx="557469" cy="80822"/>
            </a:xfrm>
            <a:custGeom>
              <a:avLst/>
              <a:gdLst/>
              <a:ahLst/>
              <a:cxnLst/>
              <a:rect l="l" t="t" r="r" b="b"/>
              <a:pathLst>
                <a:path w="557469" h="80822">
                  <a:moveTo>
                    <a:pt x="35114" y="0"/>
                  </a:moveTo>
                  <a:lnTo>
                    <a:pt x="522355" y="0"/>
                  </a:lnTo>
                  <a:cubicBezTo>
                    <a:pt x="541748" y="0"/>
                    <a:pt x="557469" y="15721"/>
                    <a:pt x="557469" y="35114"/>
                  </a:cubicBezTo>
                  <a:lnTo>
                    <a:pt x="557469" y="45708"/>
                  </a:lnTo>
                  <a:cubicBezTo>
                    <a:pt x="557469" y="65101"/>
                    <a:pt x="541748" y="80822"/>
                    <a:pt x="522355" y="80822"/>
                  </a:cubicBezTo>
                  <a:lnTo>
                    <a:pt x="35114" y="80822"/>
                  </a:lnTo>
                  <a:cubicBezTo>
                    <a:pt x="25801" y="80822"/>
                    <a:pt x="16870" y="77123"/>
                    <a:pt x="10285" y="70537"/>
                  </a:cubicBezTo>
                  <a:cubicBezTo>
                    <a:pt x="3700" y="63952"/>
                    <a:pt x="0" y="55021"/>
                    <a:pt x="0" y="45708"/>
                  </a:cubicBezTo>
                  <a:lnTo>
                    <a:pt x="0" y="35114"/>
                  </a:lnTo>
                  <a:cubicBezTo>
                    <a:pt x="0" y="15721"/>
                    <a:pt x="15721" y="0"/>
                    <a:pt x="35114" y="0"/>
                  </a:cubicBezTo>
                  <a:close/>
                </a:path>
              </a:pathLst>
            </a:custGeom>
            <a:solidFill>
              <a:srgbClr val="A12568"/>
            </a:solidFill>
          </p:spPr>
        </p:sp>
        <p:sp>
          <p:nvSpPr>
            <p:cNvPr id="12" name="TextBox 12"/>
            <p:cNvSpPr txBox="1"/>
            <p:nvPr/>
          </p:nvSpPr>
          <p:spPr>
            <a:xfrm>
              <a:off x="0" y="-38100"/>
              <a:ext cx="557469" cy="118922"/>
            </a:xfrm>
            <a:prstGeom prst="rect">
              <a:avLst/>
            </a:prstGeom>
          </p:spPr>
          <p:txBody>
            <a:bodyPr lIns="56557" tIns="56557" rIns="56557" bIns="56557" rtlCol="0" anchor="ctr"/>
            <a:lstStyle/>
            <a:p>
              <a:pPr algn="ctr">
                <a:lnSpc>
                  <a:spcPts val="3080"/>
                </a:lnSpc>
              </a:pPr>
              <a:endParaRPr/>
            </a:p>
          </p:txBody>
        </p:sp>
      </p:grpSp>
      <p:grpSp>
        <p:nvGrpSpPr>
          <p:cNvPr id="13" name="Group 13"/>
          <p:cNvGrpSpPr>
            <a:grpSpLocks noChangeAspect="1"/>
          </p:cNvGrpSpPr>
          <p:nvPr/>
        </p:nvGrpSpPr>
        <p:grpSpPr>
          <a:xfrm>
            <a:off x="2503733" y="2596225"/>
            <a:ext cx="1333914" cy="1333914"/>
            <a:chOff x="0" y="0"/>
            <a:chExt cx="495300" cy="495300"/>
          </a:xfrm>
        </p:grpSpPr>
        <p:sp>
          <p:nvSpPr>
            <p:cNvPr id="14" name="Freeform 14"/>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15" name="Freeform 15"/>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6" name="Freeform 16"/>
          <p:cNvSpPr/>
          <p:nvPr/>
        </p:nvSpPr>
        <p:spPr>
          <a:xfrm>
            <a:off x="2870658" y="2963149"/>
            <a:ext cx="600065" cy="600065"/>
          </a:xfrm>
          <a:custGeom>
            <a:avLst/>
            <a:gdLst/>
            <a:ahLst/>
            <a:cxnLst/>
            <a:rect l="l" t="t" r="r" b="b"/>
            <a:pathLst>
              <a:path w="600065" h="600065">
                <a:moveTo>
                  <a:pt x="0" y="0"/>
                </a:moveTo>
                <a:lnTo>
                  <a:pt x="600065" y="0"/>
                </a:lnTo>
                <a:lnTo>
                  <a:pt x="600065" y="600065"/>
                </a:lnTo>
                <a:lnTo>
                  <a:pt x="0" y="60006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1497503" y="4254427"/>
            <a:ext cx="3203772" cy="3514356"/>
          </a:xfrm>
          <a:prstGeom prst="rect">
            <a:avLst/>
          </a:prstGeom>
        </p:spPr>
        <p:txBody>
          <a:bodyPr lIns="0" tIns="0" rIns="0" bIns="0" rtlCol="0" anchor="t">
            <a:spAutoFit/>
          </a:bodyPr>
          <a:lstStyle/>
          <a:p>
            <a:pPr algn="ctr">
              <a:lnSpc>
                <a:spcPts val="2800"/>
              </a:lnSpc>
            </a:pPr>
            <a:r>
              <a:rPr lang="en-US" sz="2000" b="1">
                <a:solidFill>
                  <a:srgbClr val="0F225B"/>
                </a:solidFill>
                <a:latin typeface="Source Sans Pro Bold"/>
                <a:ea typeface="Source Sans Pro Bold"/>
                <a:cs typeface="Source Sans Pro Bold"/>
                <a:sym typeface="Source Sans Pro Bold"/>
              </a:rPr>
              <a:t>Creșterea nivelului de cunoștințe, abilități și competențe practice de robotică pentru 24 de elevi din clasele a X-a și a XI-a, matematică-informatică, prin stagii de practică de 60h, în companii IT din spațiul UE.</a:t>
            </a:r>
          </a:p>
          <a:p>
            <a:pPr marL="0" lvl="1" indent="0" algn="ctr">
              <a:lnSpc>
                <a:spcPts val="2800"/>
              </a:lnSpc>
              <a:spcBef>
                <a:spcPct val="0"/>
              </a:spcBef>
            </a:pPr>
            <a:endParaRPr lang="en-US" sz="2000" b="1">
              <a:solidFill>
                <a:srgbClr val="0F225B"/>
              </a:solidFill>
              <a:latin typeface="Source Sans Pro Bold"/>
              <a:ea typeface="Source Sans Pro Bold"/>
              <a:cs typeface="Source Sans Pro Bold"/>
              <a:sym typeface="Source Sans Pro Bold"/>
            </a:endParaRPr>
          </a:p>
        </p:txBody>
      </p:sp>
      <p:sp>
        <p:nvSpPr>
          <p:cNvPr id="18" name="Freeform 18"/>
          <p:cNvSpPr/>
          <p:nvPr/>
        </p:nvSpPr>
        <p:spPr>
          <a:xfrm rot="1788336">
            <a:off x="11164838" y="2885399"/>
            <a:ext cx="1461596" cy="1119948"/>
          </a:xfrm>
          <a:custGeom>
            <a:avLst/>
            <a:gdLst/>
            <a:ahLst/>
            <a:cxnLst/>
            <a:rect l="l" t="t" r="r" b="b"/>
            <a:pathLst>
              <a:path w="1461596" h="1119948">
                <a:moveTo>
                  <a:pt x="0" y="0"/>
                </a:moveTo>
                <a:lnTo>
                  <a:pt x="1461596" y="0"/>
                </a:lnTo>
                <a:lnTo>
                  <a:pt x="1461596" y="1119948"/>
                </a:lnTo>
                <a:lnTo>
                  <a:pt x="0" y="11199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9" name="Group 19"/>
          <p:cNvGrpSpPr/>
          <p:nvPr/>
        </p:nvGrpSpPr>
        <p:grpSpPr>
          <a:xfrm>
            <a:off x="6985268" y="2596225"/>
            <a:ext cx="4283981" cy="6554763"/>
            <a:chOff x="0" y="0"/>
            <a:chExt cx="5711974" cy="8739684"/>
          </a:xfrm>
        </p:grpSpPr>
        <p:grpSp>
          <p:nvGrpSpPr>
            <p:cNvPr id="20" name="Group 20"/>
            <p:cNvGrpSpPr/>
            <p:nvPr/>
          </p:nvGrpSpPr>
          <p:grpSpPr>
            <a:xfrm>
              <a:off x="625070" y="1778552"/>
              <a:ext cx="4461834" cy="5473025"/>
              <a:chOff x="0" y="0"/>
              <a:chExt cx="635000" cy="778911"/>
            </a:xfrm>
          </p:grpSpPr>
          <p:sp>
            <p:nvSpPr>
              <p:cNvPr id="21" name="Freeform 21"/>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233E8B"/>
                </a:solidFill>
                <a:prstDash val="solid"/>
                <a:miter/>
              </a:ln>
            </p:spPr>
          </p:sp>
          <p:sp>
            <p:nvSpPr>
              <p:cNvPr id="22" name="TextBox 22"/>
              <p:cNvSpPr txBox="1"/>
              <p:nvPr/>
            </p:nvSpPr>
            <p:spPr>
              <a:xfrm>
                <a:off x="0" y="-38100"/>
                <a:ext cx="635000" cy="702711"/>
              </a:xfrm>
              <a:prstGeom prst="rect">
                <a:avLst/>
              </a:prstGeom>
            </p:spPr>
            <p:txBody>
              <a:bodyPr lIns="50800" tIns="50800" rIns="50800" bIns="50800" rtlCol="0" anchor="ctr"/>
              <a:lstStyle/>
              <a:p>
                <a:pPr algn="ctr">
                  <a:lnSpc>
                    <a:spcPts val="3080"/>
                  </a:lnSpc>
                </a:pPr>
                <a:endParaRPr/>
              </a:p>
            </p:txBody>
          </p:sp>
        </p:grpSp>
        <p:grpSp>
          <p:nvGrpSpPr>
            <p:cNvPr id="23" name="Group 23"/>
            <p:cNvGrpSpPr/>
            <p:nvPr/>
          </p:nvGrpSpPr>
          <p:grpSpPr>
            <a:xfrm rot="5400000">
              <a:off x="1784445" y="4812155"/>
              <a:ext cx="2143085" cy="5711974"/>
              <a:chOff x="0" y="0"/>
              <a:chExt cx="406400" cy="1083180"/>
            </a:xfrm>
          </p:grpSpPr>
          <p:sp>
            <p:nvSpPr>
              <p:cNvPr id="24" name="Freeform 24"/>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233E8B"/>
              </a:solidFill>
            </p:spPr>
          </p:sp>
          <p:sp>
            <p:nvSpPr>
              <p:cNvPr id="25" name="TextBox 25"/>
              <p:cNvSpPr txBox="1"/>
              <p:nvPr/>
            </p:nvSpPr>
            <p:spPr>
              <a:xfrm>
                <a:off x="177800" y="-38100"/>
                <a:ext cx="152400" cy="1121280"/>
              </a:xfrm>
              <a:prstGeom prst="rect">
                <a:avLst/>
              </a:prstGeom>
            </p:spPr>
            <p:txBody>
              <a:bodyPr lIns="50800" tIns="50800" rIns="50800" bIns="50800" rtlCol="0" anchor="ctr"/>
              <a:lstStyle/>
              <a:p>
                <a:pPr algn="ctr">
                  <a:lnSpc>
                    <a:spcPts val="3080"/>
                  </a:lnSpc>
                </a:pPr>
                <a:endParaRPr/>
              </a:p>
            </p:txBody>
          </p:sp>
        </p:grpSp>
        <p:grpSp>
          <p:nvGrpSpPr>
            <p:cNvPr id="26" name="Group 26"/>
            <p:cNvGrpSpPr/>
            <p:nvPr/>
          </p:nvGrpSpPr>
          <p:grpSpPr>
            <a:xfrm>
              <a:off x="1386126" y="1565451"/>
              <a:ext cx="2939722" cy="426202"/>
              <a:chOff x="0" y="0"/>
              <a:chExt cx="557469" cy="80822"/>
            </a:xfrm>
          </p:grpSpPr>
          <p:sp>
            <p:nvSpPr>
              <p:cNvPr id="27" name="Freeform 27"/>
              <p:cNvSpPr/>
              <p:nvPr/>
            </p:nvSpPr>
            <p:spPr>
              <a:xfrm>
                <a:off x="0" y="0"/>
                <a:ext cx="557469" cy="80822"/>
              </a:xfrm>
              <a:custGeom>
                <a:avLst/>
                <a:gdLst/>
                <a:ahLst/>
                <a:cxnLst/>
                <a:rect l="l" t="t" r="r" b="b"/>
                <a:pathLst>
                  <a:path w="557469" h="80822">
                    <a:moveTo>
                      <a:pt x="39093" y="0"/>
                    </a:moveTo>
                    <a:lnTo>
                      <a:pt x="518376" y="0"/>
                    </a:lnTo>
                    <a:cubicBezTo>
                      <a:pt x="539966" y="0"/>
                      <a:pt x="557469" y="17503"/>
                      <a:pt x="557469" y="39093"/>
                    </a:cubicBezTo>
                    <a:lnTo>
                      <a:pt x="557469" y="41729"/>
                    </a:lnTo>
                    <a:cubicBezTo>
                      <a:pt x="557469" y="63319"/>
                      <a:pt x="539966" y="80822"/>
                      <a:pt x="518376" y="80822"/>
                    </a:cubicBezTo>
                    <a:lnTo>
                      <a:pt x="39093" y="80822"/>
                    </a:lnTo>
                    <a:cubicBezTo>
                      <a:pt x="17503" y="80822"/>
                      <a:pt x="0" y="63319"/>
                      <a:pt x="0" y="41729"/>
                    </a:cubicBezTo>
                    <a:lnTo>
                      <a:pt x="0" y="39093"/>
                    </a:lnTo>
                    <a:cubicBezTo>
                      <a:pt x="0" y="17503"/>
                      <a:pt x="17503" y="0"/>
                      <a:pt x="39093" y="0"/>
                    </a:cubicBezTo>
                    <a:close/>
                  </a:path>
                </a:pathLst>
              </a:custGeom>
              <a:solidFill>
                <a:srgbClr val="233E8B"/>
              </a:solidFill>
            </p:spPr>
          </p:sp>
          <p:sp>
            <p:nvSpPr>
              <p:cNvPr id="28" name="TextBox 28"/>
              <p:cNvSpPr txBox="1"/>
              <p:nvPr/>
            </p:nvSpPr>
            <p:spPr>
              <a:xfrm>
                <a:off x="0" y="-38100"/>
                <a:ext cx="557469" cy="118922"/>
              </a:xfrm>
              <a:prstGeom prst="rect">
                <a:avLst/>
              </a:prstGeom>
            </p:spPr>
            <p:txBody>
              <a:bodyPr lIns="50800" tIns="50800" rIns="50800" bIns="50800" rtlCol="0" anchor="ctr"/>
              <a:lstStyle/>
              <a:p>
                <a:pPr algn="ctr">
                  <a:lnSpc>
                    <a:spcPts val="3080"/>
                  </a:lnSpc>
                </a:pPr>
                <a:endParaRPr/>
              </a:p>
            </p:txBody>
          </p:sp>
        </p:grpSp>
        <p:grpSp>
          <p:nvGrpSpPr>
            <p:cNvPr id="29" name="Group 29"/>
            <p:cNvGrpSpPr>
              <a:grpSpLocks noChangeAspect="1"/>
            </p:cNvGrpSpPr>
            <p:nvPr/>
          </p:nvGrpSpPr>
          <p:grpSpPr>
            <a:xfrm>
              <a:off x="1966711" y="0"/>
              <a:ext cx="1778552" cy="1778552"/>
              <a:chOff x="0" y="0"/>
              <a:chExt cx="495300" cy="495300"/>
            </a:xfrm>
          </p:grpSpPr>
          <p:sp>
            <p:nvSpPr>
              <p:cNvPr id="30" name="Freeform 3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31" name="Freeform 3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32" name="Freeform 32"/>
            <p:cNvSpPr/>
            <p:nvPr/>
          </p:nvSpPr>
          <p:spPr>
            <a:xfrm>
              <a:off x="2470445" y="489232"/>
              <a:ext cx="771084" cy="800087"/>
            </a:xfrm>
            <a:custGeom>
              <a:avLst/>
              <a:gdLst/>
              <a:ahLst/>
              <a:cxnLst/>
              <a:rect l="l" t="t" r="r" b="b"/>
              <a:pathLst>
                <a:path w="771084" h="800087">
                  <a:moveTo>
                    <a:pt x="0" y="0"/>
                  </a:moveTo>
                  <a:lnTo>
                    <a:pt x="771084" y="0"/>
                  </a:lnTo>
                  <a:lnTo>
                    <a:pt x="771084" y="800088"/>
                  </a:lnTo>
                  <a:lnTo>
                    <a:pt x="0" y="8000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3" name="TextBox 33"/>
            <p:cNvSpPr txBox="1"/>
            <p:nvPr/>
          </p:nvSpPr>
          <p:spPr>
            <a:xfrm>
              <a:off x="1005598" y="2019139"/>
              <a:ext cx="3700778" cy="4944227"/>
            </a:xfrm>
            <a:prstGeom prst="rect">
              <a:avLst/>
            </a:prstGeom>
          </p:spPr>
          <p:txBody>
            <a:bodyPr lIns="0" tIns="0" rIns="0" bIns="0" rtlCol="0" anchor="t">
              <a:spAutoFit/>
            </a:bodyPr>
            <a:lstStyle/>
            <a:p>
              <a:pPr algn="ctr">
                <a:lnSpc>
                  <a:spcPts val="2966"/>
                </a:lnSpc>
              </a:pPr>
              <a:r>
                <a:rPr lang="en-US" sz="2119" b="1">
                  <a:solidFill>
                    <a:srgbClr val="0F225B"/>
                  </a:solidFill>
                  <a:latin typeface="Source Sans Pro Bold"/>
                  <a:ea typeface="Source Sans Pro Bold"/>
                  <a:cs typeface="Source Sans Pro Bold"/>
                  <a:sym typeface="Source Sans Pro Bold"/>
                </a:rPr>
                <a:t>Îmbunătățirea, de către 24 beneficiari de mobilități europene VET, a performanțelor personale, a abilităților lingvistice, sociale, interculturale, digitale și antreprenoriale.</a:t>
              </a:r>
            </a:p>
            <a:p>
              <a:pPr marL="0" lvl="1" indent="0" algn="ctr">
                <a:lnSpc>
                  <a:spcPts val="2966"/>
                </a:lnSpc>
                <a:spcBef>
                  <a:spcPct val="0"/>
                </a:spcBef>
              </a:pPr>
              <a:endParaRPr lang="en-US" sz="2119" b="1">
                <a:solidFill>
                  <a:srgbClr val="0F225B"/>
                </a:solidFill>
                <a:latin typeface="Source Sans Pro Bold"/>
                <a:ea typeface="Source Sans Pro Bold"/>
                <a:cs typeface="Source Sans Pro Bold"/>
                <a:sym typeface="Source Sans Pro Bold"/>
              </a:endParaRPr>
            </a:p>
          </p:txBody>
        </p:sp>
      </p:grpSp>
      <p:grpSp>
        <p:nvGrpSpPr>
          <p:cNvPr id="34" name="Group 34"/>
          <p:cNvGrpSpPr/>
          <p:nvPr/>
        </p:nvGrpSpPr>
        <p:grpSpPr>
          <a:xfrm>
            <a:off x="12542063" y="2596225"/>
            <a:ext cx="4283981" cy="6554763"/>
            <a:chOff x="0" y="0"/>
            <a:chExt cx="5711974" cy="8739684"/>
          </a:xfrm>
        </p:grpSpPr>
        <p:grpSp>
          <p:nvGrpSpPr>
            <p:cNvPr id="35" name="Group 35"/>
            <p:cNvGrpSpPr/>
            <p:nvPr/>
          </p:nvGrpSpPr>
          <p:grpSpPr>
            <a:xfrm>
              <a:off x="625070" y="1778552"/>
              <a:ext cx="4461834" cy="5473025"/>
              <a:chOff x="0" y="0"/>
              <a:chExt cx="635000" cy="778911"/>
            </a:xfrm>
          </p:grpSpPr>
          <p:sp>
            <p:nvSpPr>
              <p:cNvPr id="36" name="Freeform 36"/>
              <p:cNvSpPr/>
              <p:nvPr/>
            </p:nvSpPr>
            <p:spPr>
              <a:xfrm>
                <a:off x="0" y="0"/>
                <a:ext cx="635000" cy="778911"/>
              </a:xfrm>
              <a:custGeom>
                <a:avLst/>
                <a:gdLst/>
                <a:ahLst/>
                <a:cxnLst/>
                <a:rect l="l" t="t" r="r" b="b"/>
                <a:pathLst>
                  <a:path w="635000" h="778911">
                    <a:moveTo>
                      <a:pt x="635000" y="0"/>
                    </a:moveTo>
                    <a:lnTo>
                      <a:pt x="635000" y="664611"/>
                    </a:lnTo>
                    <a:lnTo>
                      <a:pt x="317500" y="778911"/>
                    </a:lnTo>
                    <a:lnTo>
                      <a:pt x="0" y="664611"/>
                    </a:lnTo>
                    <a:lnTo>
                      <a:pt x="0" y="0"/>
                    </a:lnTo>
                    <a:lnTo>
                      <a:pt x="635000" y="0"/>
                    </a:lnTo>
                    <a:close/>
                  </a:path>
                </a:pathLst>
              </a:custGeom>
              <a:solidFill>
                <a:srgbClr val="FFFFFF"/>
              </a:solidFill>
              <a:ln w="38100" cap="sq">
                <a:solidFill>
                  <a:srgbClr val="AE1E1E"/>
                </a:solidFill>
                <a:prstDash val="solid"/>
                <a:miter/>
              </a:ln>
            </p:spPr>
          </p:sp>
          <p:sp>
            <p:nvSpPr>
              <p:cNvPr id="37" name="TextBox 37"/>
              <p:cNvSpPr txBox="1"/>
              <p:nvPr/>
            </p:nvSpPr>
            <p:spPr>
              <a:xfrm>
                <a:off x="0" y="-38100"/>
                <a:ext cx="635000" cy="702711"/>
              </a:xfrm>
              <a:prstGeom prst="rect">
                <a:avLst/>
              </a:prstGeom>
            </p:spPr>
            <p:txBody>
              <a:bodyPr lIns="50800" tIns="50800" rIns="50800" bIns="50800" rtlCol="0" anchor="ctr"/>
              <a:lstStyle/>
              <a:p>
                <a:pPr algn="ctr">
                  <a:lnSpc>
                    <a:spcPts val="3079"/>
                  </a:lnSpc>
                </a:pPr>
                <a:endParaRPr/>
              </a:p>
            </p:txBody>
          </p:sp>
        </p:grpSp>
        <p:grpSp>
          <p:nvGrpSpPr>
            <p:cNvPr id="38" name="Group 38"/>
            <p:cNvGrpSpPr/>
            <p:nvPr/>
          </p:nvGrpSpPr>
          <p:grpSpPr>
            <a:xfrm rot="5400000">
              <a:off x="1784445" y="4812155"/>
              <a:ext cx="2143085" cy="5711974"/>
              <a:chOff x="0" y="0"/>
              <a:chExt cx="406400" cy="1083180"/>
            </a:xfrm>
          </p:grpSpPr>
          <p:sp>
            <p:nvSpPr>
              <p:cNvPr id="39" name="Freeform 39"/>
              <p:cNvSpPr/>
              <p:nvPr/>
            </p:nvSpPr>
            <p:spPr>
              <a:xfrm>
                <a:off x="0" y="0"/>
                <a:ext cx="406400" cy="1083180"/>
              </a:xfrm>
              <a:custGeom>
                <a:avLst/>
                <a:gdLst/>
                <a:ahLst/>
                <a:cxnLst/>
                <a:rect l="l" t="t" r="r" b="b"/>
                <a:pathLst>
                  <a:path w="406400" h="1083180">
                    <a:moveTo>
                      <a:pt x="0" y="0"/>
                    </a:moveTo>
                    <a:lnTo>
                      <a:pt x="203200" y="0"/>
                    </a:lnTo>
                    <a:lnTo>
                      <a:pt x="406400" y="541590"/>
                    </a:lnTo>
                    <a:lnTo>
                      <a:pt x="203200" y="1083180"/>
                    </a:lnTo>
                    <a:lnTo>
                      <a:pt x="0" y="1083180"/>
                    </a:lnTo>
                    <a:lnTo>
                      <a:pt x="203200" y="541590"/>
                    </a:lnTo>
                    <a:lnTo>
                      <a:pt x="0" y="0"/>
                    </a:lnTo>
                    <a:close/>
                  </a:path>
                </a:pathLst>
              </a:custGeom>
              <a:solidFill>
                <a:srgbClr val="AE1E1E"/>
              </a:solidFill>
            </p:spPr>
          </p:sp>
          <p:sp>
            <p:nvSpPr>
              <p:cNvPr id="40" name="TextBox 40"/>
              <p:cNvSpPr txBox="1"/>
              <p:nvPr/>
            </p:nvSpPr>
            <p:spPr>
              <a:xfrm>
                <a:off x="177800" y="-38100"/>
                <a:ext cx="152400" cy="1121280"/>
              </a:xfrm>
              <a:prstGeom prst="rect">
                <a:avLst/>
              </a:prstGeom>
            </p:spPr>
            <p:txBody>
              <a:bodyPr lIns="50800" tIns="50800" rIns="50800" bIns="50800" rtlCol="0" anchor="ctr"/>
              <a:lstStyle/>
              <a:p>
                <a:pPr algn="ctr">
                  <a:lnSpc>
                    <a:spcPts val="3079"/>
                  </a:lnSpc>
                </a:pPr>
                <a:endParaRPr/>
              </a:p>
            </p:txBody>
          </p:sp>
        </p:grpSp>
        <p:grpSp>
          <p:nvGrpSpPr>
            <p:cNvPr id="41" name="Group 41"/>
            <p:cNvGrpSpPr/>
            <p:nvPr/>
          </p:nvGrpSpPr>
          <p:grpSpPr>
            <a:xfrm>
              <a:off x="1386126" y="1565451"/>
              <a:ext cx="2939722" cy="426202"/>
              <a:chOff x="0" y="0"/>
              <a:chExt cx="557469" cy="80822"/>
            </a:xfrm>
          </p:grpSpPr>
          <p:sp>
            <p:nvSpPr>
              <p:cNvPr id="42" name="Freeform 42"/>
              <p:cNvSpPr/>
              <p:nvPr/>
            </p:nvSpPr>
            <p:spPr>
              <a:xfrm>
                <a:off x="0" y="0"/>
                <a:ext cx="557469" cy="80822"/>
              </a:xfrm>
              <a:custGeom>
                <a:avLst/>
                <a:gdLst/>
                <a:ahLst/>
                <a:cxnLst/>
                <a:rect l="l" t="t" r="r" b="b"/>
                <a:pathLst>
                  <a:path w="557469" h="80822">
                    <a:moveTo>
                      <a:pt x="39093" y="0"/>
                    </a:moveTo>
                    <a:lnTo>
                      <a:pt x="518376" y="0"/>
                    </a:lnTo>
                    <a:cubicBezTo>
                      <a:pt x="539966" y="0"/>
                      <a:pt x="557469" y="17503"/>
                      <a:pt x="557469" y="39093"/>
                    </a:cubicBezTo>
                    <a:lnTo>
                      <a:pt x="557469" y="41729"/>
                    </a:lnTo>
                    <a:cubicBezTo>
                      <a:pt x="557469" y="63319"/>
                      <a:pt x="539966" y="80822"/>
                      <a:pt x="518376" y="80822"/>
                    </a:cubicBezTo>
                    <a:lnTo>
                      <a:pt x="39093" y="80822"/>
                    </a:lnTo>
                    <a:cubicBezTo>
                      <a:pt x="17503" y="80822"/>
                      <a:pt x="0" y="63319"/>
                      <a:pt x="0" y="41729"/>
                    </a:cubicBezTo>
                    <a:lnTo>
                      <a:pt x="0" y="39093"/>
                    </a:lnTo>
                    <a:cubicBezTo>
                      <a:pt x="0" y="17503"/>
                      <a:pt x="17503" y="0"/>
                      <a:pt x="39093" y="0"/>
                    </a:cubicBezTo>
                    <a:close/>
                  </a:path>
                </a:pathLst>
              </a:custGeom>
              <a:solidFill>
                <a:srgbClr val="AE1E1E"/>
              </a:solidFill>
            </p:spPr>
          </p:sp>
          <p:sp>
            <p:nvSpPr>
              <p:cNvPr id="43" name="TextBox 43"/>
              <p:cNvSpPr txBox="1"/>
              <p:nvPr/>
            </p:nvSpPr>
            <p:spPr>
              <a:xfrm>
                <a:off x="0" y="-38100"/>
                <a:ext cx="557469" cy="118922"/>
              </a:xfrm>
              <a:prstGeom prst="rect">
                <a:avLst/>
              </a:prstGeom>
            </p:spPr>
            <p:txBody>
              <a:bodyPr lIns="50800" tIns="50800" rIns="50800" bIns="50800" rtlCol="0" anchor="ctr"/>
              <a:lstStyle/>
              <a:p>
                <a:pPr algn="ctr">
                  <a:lnSpc>
                    <a:spcPts val="3079"/>
                  </a:lnSpc>
                </a:pPr>
                <a:endParaRPr/>
              </a:p>
            </p:txBody>
          </p:sp>
        </p:grpSp>
        <p:grpSp>
          <p:nvGrpSpPr>
            <p:cNvPr id="44" name="Group 44"/>
            <p:cNvGrpSpPr>
              <a:grpSpLocks noChangeAspect="1"/>
            </p:cNvGrpSpPr>
            <p:nvPr/>
          </p:nvGrpSpPr>
          <p:grpSpPr>
            <a:xfrm>
              <a:off x="1966711" y="0"/>
              <a:ext cx="1778552" cy="1778552"/>
              <a:chOff x="0" y="0"/>
              <a:chExt cx="495300" cy="495300"/>
            </a:xfrm>
          </p:grpSpPr>
          <p:sp>
            <p:nvSpPr>
              <p:cNvPr id="45" name="Freeform 45"/>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E1E1E"/>
              </a:solidFill>
            </p:spPr>
          </p:sp>
          <p:sp>
            <p:nvSpPr>
              <p:cNvPr id="46" name="Freeform 46"/>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47" name="Freeform 47"/>
            <p:cNvSpPr/>
            <p:nvPr/>
          </p:nvSpPr>
          <p:spPr>
            <a:xfrm>
              <a:off x="2411373" y="509687"/>
              <a:ext cx="889228" cy="759178"/>
            </a:xfrm>
            <a:custGeom>
              <a:avLst/>
              <a:gdLst/>
              <a:ahLst/>
              <a:cxnLst/>
              <a:rect l="l" t="t" r="r" b="b"/>
              <a:pathLst>
                <a:path w="889228" h="759178">
                  <a:moveTo>
                    <a:pt x="0" y="0"/>
                  </a:moveTo>
                  <a:lnTo>
                    <a:pt x="889228" y="0"/>
                  </a:lnTo>
                  <a:lnTo>
                    <a:pt x="889228" y="759178"/>
                  </a:lnTo>
                  <a:lnTo>
                    <a:pt x="0" y="75917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8" name="TextBox 48"/>
            <p:cNvSpPr txBox="1"/>
            <p:nvPr/>
          </p:nvSpPr>
          <p:spPr>
            <a:xfrm>
              <a:off x="625070" y="2019139"/>
              <a:ext cx="4194799" cy="4805623"/>
            </a:xfrm>
            <a:prstGeom prst="rect">
              <a:avLst/>
            </a:prstGeom>
          </p:spPr>
          <p:txBody>
            <a:bodyPr lIns="0" tIns="0" rIns="0" bIns="0" rtlCol="0" anchor="t">
              <a:spAutoFit/>
            </a:bodyPr>
            <a:lstStyle/>
            <a:p>
              <a:pPr algn="ctr">
                <a:lnSpc>
                  <a:spcPts val="3208"/>
                </a:lnSpc>
              </a:pPr>
              <a:r>
                <a:rPr lang="en-US" sz="2291" b="1">
                  <a:solidFill>
                    <a:srgbClr val="0F225B"/>
                  </a:solidFill>
                  <a:latin typeface="Source Sans Pro Bold"/>
                  <a:ea typeface="Source Sans Pro Bold"/>
                  <a:cs typeface="Source Sans Pro Bold"/>
                  <a:sym typeface="Source Sans Pro Bold"/>
                </a:rPr>
                <a:t> Creșterea prestigiului și capacității de internaționalizare a Colegiului Național „Grigore Moisil” prin cooperarea cu succes cu firme IT și instituții din Cipru.</a:t>
              </a:r>
            </a:p>
            <a:p>
              <a:pPr marL="0" lvl="1" indent="0" algn="ctr">
                <a:lnSpc>
                  <a:spcPts val="3208"/>
                </a:lnSpc>
                <a:spcBef>
                  <a:spcPct val="0"/>
                </a:spcBef>
              </a:pPr>
              <a:endParaRPr lang="en-US" sz="2291" b="1">
                <a:solidFill>
                  <a:srgbClr val="0F225B"/>
                </a:solidFill>
                <a:latin typeface="Source Sans Pro Bold"/>
                <a:ea typeface="Source Sans Pro Bold"/>
                <a:cs typeface="Source Sans Pro Bold"/>
                <a:sym typeface="Source Sans Pro Bold"/>
              </a:endParaRPr>
            </a:p>
          </p:txBody>
        </p:sp>
      </p:grpSp>
      <p:sp>
        <p:nvSpPr>
          <p:cNvPr id="49" name="TextBox 49"/>
          <p:cNvSpPr txBox="1"/>
          <p:nvPr/>
        </p:nvSpPr>
        <p:spPr>
          <a:xfrm>
            <a:off x="2322651" y="164214"/>
            <a:ext cx="14589152" cy="1838327"/>
          </a:xfrm>
          <a:prstGeom prst="rect">
            <a:avLst/>
          </a:prstGeom>
        </p:spPr>
        <p:txBody>
          <a:bodyPr lIns="0" tIns="0" rIns="0" bIns="0" rtlCol="0" anchor="t">
            <a:spAutoFit/>
          </a:bodyPr>
          <a:lstStyle/>
          <a:p>
            <a:pPr algn="ctr">
              <a:lnSpc>
                <a:spcPts val="7499"/>
              </a:lnSpc>
            </a:pPr>
            <a:r>
              <a:rPr lang="en-US" sz="4999" b="1">
                <a:solidFill>
                  <a:srgbClr val="0F225B"/>
                </a:solidFill>
                <a:latin typeface="Oswald Bold"/>
                <a:ea typeface="Oswald Bold"/>
                <a:cs typeface="Oswald Bold"/>
                <a:sym typeface="Oswald Bold"/>
              </a:rPr>
              <a:t>OBIECTIVELE PROIECTULUI</a:t>
            </a:r>
          </a:p>
          <a:p>
            <a:pPr marL="0" lvl="1" indent="0" algn="ctr">
              <a:lnSpc>
                <a:spcPts val="7499"/>
              </a:lnSpc>
              <a:spcBef>
                <a:spcPct val="0"/>
              </a:spcBef>
            </a:pPr>
            <a:r>
              <a:rPr lang="en-US" sz="4999" b="1">
                <a:solidFill>
                  <a:srgbClr val="0F225B"/>
                </a:solidFill>
                <a:latin typeface="Oswald Bold"/>
                <a:ea typeface="Oswald Bold"/>
                <a:cs typeface="Oswald Bold"/>
                <a:sym typeface="Oswald Bold"/>
              </a:rPr>
              <a:t>„START ÎN ROBOTICĂ CU ERASMUS+”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712345" y="5062029"/>
            <a:ext cx="1432460" cy="162942"/>
          </a:xfrm>
          <a:custGeom>
            <a:avLst/>
            <a:gdLst/>
            <a:ahLst/>
            <a:cxnLst/>
            <a:rect l="l" t="t" r="r" b="b"/>
            <a:pathLst>
              <a:path w="1432460" h="162942">
                <a:moveTo>
                  <a:pt x="0" y="0"/>
                </a:moveTo>
                <a:lnTo>
                  <a:pt x="1432460" y="0"/>
                </a:lnTo>
                <a:lnTo>
                  <a:pt x="1432460" y="162942"/>
                </a:lnTo>
                <a:lnTo>
                  <a:pt x="0" y="1629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5400000">
            <a:off x="14152248" y="5062029"/>
            <a:ext cx="1432460" cy="162942"/>
          </a:xfrm>
          <a:custGeom>
            <a:avLst/>
            <a:gdLst/>
            <a:ahLst/>
            <a:cxnLst/>
            <a:rect l="l" t="t" r="r" b="b"/>
            <a:pathLst>
              <a:path w="1432460" h="162942">
                <a:moveTo>
                  <a:pt x="0" y="0"/>
                </a:moveTo>
                <a:lnTo>
                  <a:pt x="1432460" y="0"/>
                </a:lnTo>
                <a:lnTo>
                  <a:pt x="1432460" y="162942"/>
                </a:lnTo>
                <a:lnTo>
                  <a:pt x="0" y="1629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1783421" y="1579215"/>
            <a:ext cx="4171049" cy="2337350"/>
            <a:chOff x="0" y="0"/>
            <a:chExt cx="812800" cy="455473"/>
          </a:xfrm>
        </p:grpSpPr>
        <p:sp>
          <p:nvSpPr>
            <p:cNvPr id="5" name="Freeform 5"/>
            <p:cNvSpPr/>
            <p:nvPr/>
          </p:nvSpPr>
          <p:spPr>
            <a:xfrm>
              <a:off x="0" y="0"/>
              <a:ext cx="812800" cy="455473"/>
            </a:xfrm>
            <a:custGeom>
              <a:avLst/>
              <a:gdLst/>
              <a:ahLst/>
              <a:cxnLst/>
              <a:rect l="l" t="t" r="r" b="b"/>
              <a:pathLst>
                <a:path w="812800" h="455473">
                  <a:moveTo>
                    <a:pt x="37122" y="0"/>
                  </a:moveTo>
                  <a:lnTo>
                    <a:pt x="775678" y="0"/>
                  </a:lnTo>
                  <a:cubicBezTo>
                    <a:pt x="785523" y="0"/>
                    <a:pt x="794965" y="3911"/>
                    <a:pt x="801927" y="10873"/>
                  </a:cubicBezTo>
                  <a:cubicBezTo>
                    <a:pt x="808889" y="17835"/>
                    <a:pt x="812800" y="27277"/>
                    <a:pt x="812800" y="37122"/>
                  </a:cubicBezTo>
                  <a:lnTo>
                    <a:pt x="812800" y="418350"/>
                  </a:lnTo>
                  <a:cubicBezTo>
                    <a:pt x="812800" y="428196"/>
                    <a:pt x="808889" y="437638"/>
                    <a:pt x="801927" y="444600"/>
                  </a:cubicBezTo>
                  <a:cubicBezTo>
                    <a:pt x="794965" y="451561"/>
                    <a:pt x="785523" y="455473"/>
                    <a:pt x="775678" y="455473"/>
                  </a:cubicBezTo>
                  <a:lnTo>
                    <a:pt x="37122" y="455473"/>
                  </a:lnTo>
                  <a:cubicBezTo>
                    <a:pt x="27277" y="455473"/>
                    <a:pt x="17835" y="451561"/>
                    <a:pt x="10873" y="444600"/>
                  </a:cubicBezTo>
                  <a:cubicBezTo>
                    <a:pt x="3911" y="437638"/>
                    <a:pt x="0" y="428196"/>
                    <a:pt x="0" y="418350"/>
                  </a:cubicBezTo>
                  <a:lnTo>
                    <a:pt x="0" y="37122"/>
                  </a:lnTo>
                  <a:cubicBezTo>
                    <a:pt x="0" y="27277"/>
                    <a:pt x="3911" y="17835"/>
                    <a:pt x="10873" y="10873"/>
                  </a:cubicBezTo>
                  <a:cubicBezTo>
                    <a:pt x="17835" y="3911"/>
                    <a:pt x="27277" y="0"/>
                    <a:pt x="37122" y="0"/>
                  </a:cubicBezTo>
                  <a:close/>
                </a:path>
              </a:pathLst>
            </a:custGeom>
            <a:solidFill>
              <a:srgbClr val="1EAE98"/>
            </a:solidFill>
            <a:ln cap="sq">
              <a:noFill/>
              <a:prstDash val="solid"/>
              <a:miter/>
            </a:ln>
          </p:spPr>
        </p:sp>
        <p:sp>
          <p:nvSpPr>
            <p:cNvPr id="6" name="TextBox 6"/>
            <p:cNvSpPr txBox="1"/>
            <p:nvPr/>
          </p:nvSpPr>
          <p:spPr>
            <a:xfrm>
              <a:off x="0" y="-38100"/>
              <a:ext cx="812800" cy="493573"/>
            </a:xfrm>
            <a:prstGeom prst="rect">
              <a:avLst/>
            </a:prstGeom>
          </p:spPr>
          <p:txBody>
            <a:bodyPr lIns="72244" tIns="72244" rIns="72244" bIns="72244" rtlCol="0" anchor="ctr"/>
            <a:lstStyle/>
            <a:p>
              <a:pPr marL="0" lvl="0" indent="0" algn="ctr">
                <a:lnSpc>
                  <a:spcPts val="3079"/>
                </a:lnSpc>
                <a:spcBef>
                  <a:spcPct val="0"/>
                </a:spcBef>
              </a:pPr>
              <a:endParaRPr/>
            </a:p>
          </p:txBody>
        </p:sp>
      </p:grpSp>
      <p:sp>
        <p:nvSpPr>
          <p:cNvPr id="7" name="Freeform 7"/>
          <p:cNvSpPr/>
          <p:nvPr/>
        </p:nvSpPr>
        <p:spPr>
          <a:xfrm>
            <a:off x="1702705" y="1741783"/>
            <a:ext cx="4873172" cy="1125078"/>
          </a:xfrm>
          <a:custGeom>
            <a:avLst/>
            <a:gdLst/>
            <a:ahLst/>
            <a:cxnLst/>
            <a:rect l="l" t="t" r="r" b="b"/>
            <a:pathLst>
              <a:path w="4873172" h="1125078">
                <a:moveTo>
                  <a:pt x="0" y="0"/>
                </a:moveTo>
                <a:lnTo>
                  <a:pt x="4873172" y="0"/>
                </a:lnTo>
                <a:lnTo>
                  <a:pt x="4873172" y="1125078"/>
                </a:lnTo>
                <a:lnTo>
                  <a:pt x="0" y="1125078"/>
                </a:lnTo>
                <a:lnTo>
                  <a:pt x="0" y="0"/>
                </a:lnTo>
                <a:close/>
              </a:path>
            </a:pathLst>
          </a:custGeom>
          <a:blipFill>
            <a:blip r:embed="rId4">
              <a:alphaModFix amt="53000"/>
              <a:extLst>
                <a:ext uri="{96DAC541-7B7A-43D3-8B79-37D633B846F1}">
                  <asvg:svgBlip xmlns:asvg="http://schemas.microsoft.com/office/drawing/2016/SVG/main" r:embed="rId5"/>
                </a:ext>
              </a:extLst>
            </a:blip>
            <a:stretch>
              <a:fillRect t="-242722"/>
            </a:stretch>
          </a:blipFill>
        </p:spPr>
      </p:sp>
      <p:grpSp>
        <p:nvGrpSpPr>
          <p:cNvPr id="8" name="Group 8"/>
          <p:cNvGrpSpPr/>
          <p:nvPr/>
        </p:nvGrpSpPr>
        <p:grpSpPr>
          <a:xfrm>
            <a:off x="1028700" y="307089"/>
            <a:ext cx="5937962" cy="1564140"/>
            <a:chOff x="0" y="0"/>
            <a:chExt cx="1157113" cy="304799"/>
          </a:xfrm>
        </p:grpSpPr>
        <p:sp>
          <p:nvSpPr>
            <p:cNvPr id="9" name="Freeform 9"/>
            <p:cNvSpPr/>
            <p:nvPr/>
          </p:nvSpPr>
          <p:spPr>
            <a:xfrm>
              <a:off x="0" y="0"/>
              <a:ext cx="1157113" cy="304799"/>
            </a:xfrm>
            <a:custGeom>
              <a:avLst/>
              <a:gdLst/>
              <a:ahLst/>
              <a:cxnLst/>
              <a:rect l="l" t="t" r="r" b="b"/>
              <a:pathLst>
                <a:path w="1157113" h="304799">
                  <a:moveTo>
                    <a:pt x="0" y="0"/>
                  </a:moveTo>
                  <a:lnTo>
                    <a:pt x="953913" y="0"/>
                  </a:lnTo>
                  <a:lnTo>
                    <a:pt x="1157113" y="152400"/>
                  </a:lnTo>
                  <a:lnTo>
                    <a:pt x="953913" y="304799"/>
                  </a:lnTo>
                  <a:lnTo>
                    <a:pt x="0" y="304799"/>
                  </a:lnTo>
                  <a:lnTo>
                    <a:pt x="203200" y="152400"/>
                  </a:lnTo>
                  <a:lnTo>
                    <a:pt x="0" y="0"/>
                  </a:lnTo>
                  <a:close/>
                </a:path>
              </a:pathLst>
            </a:custGeom>
            <a:solidFill>
              <a:srgbClr val="1EAE98"/>
            </a:solidFill>
          </p:spPr>
        </p:sp>
        <p:sp>
          <p:nvSpPr>
            <p:cNvPr id="10" name="TextBox 10"/>
            <p:cNvSpPr txBox="1"/>
            <p:nvPr/>
          </p:nvSpPr>
          <p:spPr>
            <a:xfrm>
              <a:off x="177800" y="-38100"/>
              <a:ext cx="903113" cy="342899"/>
            </a:xfrm>
            <a:prstGeom prst="rect">
              <a:avLst/>
            </a:prstGeom>
          </p:spPr>
          <p:txBody>
            <a:bodyPr lIns="72244" tIns="72244" rIns="72244" bIns="72244" rtlCol="0" anchor="ctr"/>
            <a:lstStyle/>
            <a:p>
              <a:pPr algn="ctr">
                <a:lnSpc>
                  <a:spcPts val="3079"/>
                </a:lnSpc>
              </a:pPr>
              <a:endParaRPr/>
            </a:p>
          </p:txBody>
        </p:sp>
      </p:grpSp>
      <p:sp>
        <p:nvSpPr>
          <p:cNvPr id="11" name="TextBox 11"/>
          <p:cNvSpPr txBox="1"/>
          <p:nvPr/>
        </p:nvSpPr>
        <p:spPr>
          <a:xfrm>
            <a:off x="2926174" y="785701"/>
            <a:ext cx="3438898" cy="663615"/>
          </a:xfrm>
          <a:prstGeom prst="rect">
            <a:avLst/>
          </a:prstGeom>
        </p:spPr>
        <p:txBody>
          <a:bodyPr lIns="0" tIns="0" rIns="0" bIns="0" rtlCol="0" anchor="t">
            <a:spAutoFit/>
          </a:bodyPr>
          <a:lstStyle/>
          <a:p>
            <a:pPr marL="0" lvl="1" indent="0" algn="l">
              <a:lnSpc>
                <a:spcPts val="5422"/>
              </a:lnSpc>
              <a:spcBef>
                <a:spcPct val="0"/>
              </a:spcBef>
            </a:pPr>
            <a:r>
              <a:rPr lang="en-US" sz="3873" b="1">
                <a:solidFill>
                  <a:srgbClr val="FFFFFF"/>
                </a:solidFill>
                <a:latin typeface="Source Sans Pro Bold"/>
                <a:ea typeface="Source Sans Pro Bold"/>
                <a:cs typeface="Source Sans Pro Bold"/>
                <a:sym typeface="Source Sans Pro Bold"/>
              </a:rPr>
              <a:t>Beneficiar</a:t>
            </a:r>
          </a:p>
        </p:txBody>
      </p:sp>
      <p:sp>
        <p:nvSpPr>
          <p:cNvPr id="12" name="TextBox 12"/>
          <p:cNvSpPr txBox="1"/>
          <p:nvPr/>
        </p:nvSpPr>
        <p:spPr>
          <a:xfrm>
            <a:off x="1783421" y="2194604"/>
            <a:ext cx="4139687" cy="1062022"/>
          </a:xfrm>
          <a:prstGeom prst="rect">
            <a:avLst/>
          </a:prstGeom>
        </p:spPr>
        <p:txBody>
          <a:bodyPr lIns="0" tIns="0" rIns="0" bIns="0" rtlCol="0" anchor="t">
            <a:spAutoFit/>
          </a:bodyPr>
          <a:lstStyle/>
          <a:p>
            <a:pPr algn="ctr">
              <a:lnSpc>
                <a:spcPts val="4313"/>
              </a:lnSpc>
            </a:pPr>
            <a:r>
              <a:rPr lang="en-US" sz="2875" b="1">
                <a:solidFill>
                  <a:srgbClr val="FFFFFF"/>
                </a:solidFill>
                <a:latin typeface="Source Sans Pro Bold"/>
                <a:ea typeface="Source Sans Pro Bold"/>
                <a:cs typeface="Source Sans Pro Bold"/>
                <a:sym typeface="Source Sans Pro Bold"/>
              </a:rPr>
              <a:t>Colegiul Național </a:t>
            </a:r>
          </a:p>
          <a:p>
            <a:pPr marL="0" lvl="0" indent="0" algn="ctr">
              <a:lnSpc>
                <a:spcPts val="4313"/>
              </a:lnSpc>
              <a:spcBef>
                <a:spcPct val="0"/>
              </a:spcBef>
            </a:pPr>
            <a:r>
              <a:rPr lang="en-US" sz="2875" b="1">
                <a:solidFill>
                  <a:srgbClr val="FFFFFF"/>
                </a:solidFill>
                <a:latin typeface="Source Sans Pro Bold"/>
                <a:ea typeface="Source Sans Pro Bold"/>
                <a:cs typeface="Source Sans Pro Bold"/>
                <a:sym typeface="Source Sans Pro Bold"/>
              </a:rPr>
              <a:t>„Grigore Moisil” Onești</a:t>
            </a:r>
          </a:p>
        </p:txBody>
      </p:sp>
      <p:grpSp>
        <p:nvGrpSpPr>
          <p:cNvPr id="13" name="Group 13"/>
          <p:cNvGrpSpPr/>
          <p:nvPr/>
        </p:nvGrpSpPr>
        <p:grpSpPr>
          <a:xfrm>
            <a:off x="11766881" y="1576669"/>
            <a:ext cx="4162702" cy="2332673"/>
            <a:chOff x="0" y="0"/>
            <a:chExt cx="812800" cy="455473"/>
          </a:xfrm>
        </p:grpSpPr>
        <p:sp>
          <p:nvSpPr>
            <p:cNvPr id="14" name="Freeform 14"/>
            <p:cNvSpPr/>
            <p:nvPr/>
          </p:nvSpPr>
          <p:spPr>
            <a:xfrm>
              <a:off x="0" y="0"/>
              <a:ext cx="812800" cy="455473"/>
            </a:xfrm>
            <a:custGeom>
              <a:avLst/>
              <a:gdLst/>
              <a:ahLst/>
              <a:cxnLst/>
              <a:rect l="l" t="t" r="r" b="b"/>
              <a:pathLst>
                <a:path w="812800" h="455473">
                  <a:moveTo>
                    <a:pt x="37197" y="0"/>
                  </a:moveTo>
                  <a:lnTo>
                    <a:pt x="775603" y="0"/>
                  </a:lnTo>
                  <a:cubicBezTo>
                    <a:pt x="796147" y="0"/>
                    <a:pt x="812800" y="16653"/>
                    <a:pt x="812800" y="37197"/>
                  </a:cubicBezTo>
                  <a:lnTo>
                    <a:pt x="812800" y="418276"/>
                  </a:lnTo>
                  <a:cubicBezTo>
                    <a:pt x="812800" y="428141"/>
                    <a:pt x="808881" y="437602"/>
                    <a:pt x="801905" y="444578"/>
                  </a:cubicBezTo>
                  <a:cubicBezTo>
                    <a:pt x="794930" y="451554"/>
                    <a:pt x="785469" y="455473"/>
                    <a:pt x="775603" y="455473"/>
                  </a:cubicBezTo>
                  <a:lnTo>
                    <a:pt x="37197" y="455473"/>
                  </a:lnTo>
                  <a:cubicBezTo>
                    <a:pt x="16653" y="455473"/>
                    <a:pt x="0" y="438819"/>
                    <a:pt x="0" y="418276"/>
                  </a:cubicBezTo>
                  <a:lnTo>
                    <a:pt x="0" y="37197"/>
                  </a:lnTo>
                  <a:cubicBezTo>
                    <a:pt x="0" y="16653"/>
                    <a:pt x="16653" y="0"/>
                    <a:pt x="37197" y="0"/>
                  </a:cubicBezTo>
                  <a:close/>
                </a:path>
              </a:pathLst>
            </a:custGeom>
            <a:solidFill>
              <a:srgbClr val="A12568"/>
            </a:solidFill>
            <a:ln cap="sq">
              <a:noFill/>
              <a:prstDash val="solid"/>
              <a:miter/>
            </a:ln>
          </p:spPr>
        </p:sp>
        <p:sp>
          <p:nvSpPr>
            <p:cNvPr id="15" name="TextBox 15"/>
            <p:cNvSpPr txBox="1"/>
            <p:nvPr/>
          </p:nvSpPr>
          <p:spPr>
            <a:xfrm>
              <a:off x="0" y="-38100"/>
              <a:ext cx="812800" cy="493573"/>
            </a:xfrm>
            <a:prstGeom prst="rect">
              <a:avLst/>
            </a:prstGeom>
          </p:spPr>
          <p:txBody>
            <a:bodyPr lIns="72100" tIns="72100" rIns="72100" bIns="72100" rtlCol="0" anchor="ctr"/>
            <a:lstStyle/>
            <a:p>
              <a:pPr marL="0" lvl="0" indent="0" algn="ctr">
                <a:lnSpc>
                  <a:spcPts val="3079"/>
                </a:lnSpc>
                <a:spcBef>
                  <a:spcPct val="0"/>
                </a:spcBef>
              </a:pPr>
              <a:endParaRPr/>
            </a:p>
          </p:txBody>
        </p:sp>
      </p:grpSp>
      <p:sp>
        <p:nvSpPr>
          <p:cNvPr id="16" name="Freeform 16"/>
          <p:cNvSpPr/>
          <p:nvPr/>
        </p:nvSpPr>
        <p:spPr>
          <a:xfrm>
            <a:off x="11545000" y="1738913"/>
            <a:ext cx="4863421" cy="1122827"/>
          </a:xfrm>
          <a:custGeom>
            <a:avLst/>
            <a:gdLst/>
            <a:ahLst/>
            <a:cxnLst/>
            <a:rect l="l" t="t" r="r" b="b"/>
            <a:pathLst>
              <a:path w="4863421" h="1122827">
                <a:moveTo>
                  <a:pt x="0" y="0"/>
                </a:moveTo>
                <a:lnTo>
                  <a:pt x="4863422" y="0"/>
                </a:lnTo>
                <a:lnTo>
                  <a:pt x="4863422" y="1122826"/>
                </a:lnTo>
                <a:lnTo>
                  <a:pt x="0" y="1122826"/>
                </a:lnTo>
                <a:lnTo>
                  <a:pt x="0" y="0"/>
                </a:lnTo>
                <a:close/>
              </a:path>
            </a:pathLst>
          </a:custGeom>
          <a:blipFill>
            <a:blip r:embed="rId4">
              <a:alphaModFix amt="53000"/>
              <a:extLst>
                <a:ext uri="{96DAC541-7B7A-43D3-8B79-37D633B846F1}">
                  <asvg:svgBlip xmlns:asvg="http://schemas.microsoft.com/office/drawing/2016/SVG/main" r:embed="rId5"/>
                </a:ext>
              </a:extLst>
            </a:blip>
            <a:stretch>
              <a:fillRect t="-242722"/>
            </a:stretch>
          </a:blipFill>
        </p:spPr>
      </p:sp>
      <p:grpSp>
        <p:nvGrpSpPr>
          <p:cNvPr id="17" name="Group 17"/>
          <p:cNvGrpSpPr/>
          <p:nvPr/>
        </p:nvGrpSpPr>
        <p:grpSpPr>
          <a:xfrm>
            <a:off x="11013671" y="307089"/>
            <a:ext cx="5926080" cy="1561010"/>
            <a:chOff x="0" y="0"/>
            <a:chExt cx="1157113" cy="304799"/>
          </a:xfrm>
        </p:grpSpPr>
        <p:sp>
          <p:nvSpPr>
            <p:cNvPr id="18" name="Freeform 18"/>
            <p:cNvSpPr/>
            <p:nvPr/>
          </p:nvSpPr>
          <p:spPr>
            <a:xfrm>
              <a:off x="0" y="0"/>
              <a:ext cx="1157113" cy="304799"/>
            </a:xfrm>
            <a:custGeom>
              <a:avLst/>
              <a:gdLst/>
              <a:ahLst/>
              <a:cxnLst/>
              <a:rect l="l" t="t" r="r" b="b"/>
              <a:pathLst>
                <a:path w="1157113" h="304799">
                  <a:moveTo>
                    <a:pt x="0" y="0"/>
                  </a:moveTo>
                  <a:lnTo>
                    <a:pt x="953913" y="0"/>
                  </a:lnTo>
                  <a:lnTo>
                    <a:pt x="1157113" y="152400"/>
                  </a:lnTo>
                  <a:lnTo>
                    <a:pt x="953913" y="304799"/>
                  </a:lnTo>
                  <a:lnTo>
                    <a:pt x="0" y="304799"/>
                  </a:lnTo>
                  <a:lnTo>
                    <a:pt x="203200" y="152400"/>
                  </a:lnTo>
                  <a:lnTo>
                    <a:pt x="0" y="0"/>
                  </a:lnTo>
                  <a:close/>
                </a:path>
              </a:pathLst>
            </a:custGeom>
            <a:solidFill>
              <a:srgbClr val="A12568"/>
            </a:solidFill>
          </p:spPr>
        </p:sp>
        <p:sp>
          <p:nvSpPr>
            <p:cNvPr id="19" name="TextBox 19"/>
            <p:cNvSpPr txBox="1"/>
            <p:nvPr/>
          </p:nvSpPr>
          <p:spPr>
            <a:xfrm>
              <a:off x="177800" y="-38100"/>
              <a:ext cx="903113" cy="342899"/>
            </a:xfrm>
            <a:prstGeom prst="rect">
              <a:avLst/>
            </a:prstGeom>
          </p:spPr>
          <p:txBody>
            <a:bodyPr lIns="72100" tIns="72100" rIns="72100" bIns="72100" rtlCol="0" anchor="ctr"/>
            <a:lstStyle/>
            <a:p>
              <a:pPr algn="ctr">
                <a:lnSpc>
                  <a:spcPts val="3079"/>
                </a:lnSpc>
              </a:pPr>
              <a:endParaRPr/>
            </a:p>
          </p:txBody>
        </p:sp>
      </p:grpSp>
      <p:sp>
        <p:nvSpPr>
          <p:cNvPr id="20" name="TextBox 20"/>
          <p:cNvSpPr txBox="1"/>
          <p:nvPr/>
        </p:nvSpPr>
        <p:spPr>
          <a:xfrm>
            <a:off x="12976405" y="795226"/>
            <a:ext cx="3432017" cy="637732"/>
          </a:xfrm>
          <a:prstGeom prst="rect">
            <a:avLst/>
          </a:prstGeom>
        </p:spPr>
        <p:txBody>
          <a:bodyPr lIns="0" tIns="0" rIns="0" bIns="0" rtlCol="0" anchor="t">
            <a:spAutoFit/>
          </a:bodyPr>
          <a:lstStyle/>
          <a:p>
            <a:pPr marL="0" lvl="1" indent="0" algn="l">
              <a:lnSpc>
                <a:spcPts val="5274"/>
              </a:lnSpc>
              <a:spcBef>
                <a:spcPct val="0"/>
              </a:spcBef>
            </a:pPr>
            <a:r>
              <a:rPr lang="en-US" sz="3767" b="1">
                <a:solidFill>
                  <a:srgbClr val="FFFFFF"/>
                </a:solidFill>
                <a:latin typeface="Source Sans Pro Bold"/>
                <a:ea typeface="Source Sans Pro Bold"/>
                <a:cs typeface="Source Sans Pro Bold"/>
                <a:sym typeface="Source Sans Pro Bold"/>
              </a:rPr>
              <a:t>Finanțat</a:t>
            </a:r>
          </a:p>
        </p:txBody>
      </p:sp>
      <p:sp>
        <p:nvSpPr>
          <p:cNvPr id="21" name="TextBox 21"/>
          <p:cNvSpPr txBox="1"/>
          <p:nvPr/>
        </p:nvSpPr>
        <p:spPr>
          <a:xfrm>
            <a:off x="12132224" y="1980781"/>
            <a:ext cx="3432017" cy="1542256"/>
          </a:xfrm>
          <a:prstGeom prst="rect">
            <a:avLst/>
          </a:prstGeom>
        </p:spPr>
        <p:txBody>
          <a:bodyPr lIns="0" tIns="0" rIns="0" bIns="0" rtlCol="0" anchor="t">
            <a:spAutoFit/>
          </a:bodyPr>
          <a:lstStyle/>
          <a:p>
            <a:pPr marL="0" lvl="0" indent="0" algn="ctr">
              <a:lnSpc>
                <a:spcPts val="4156"/>
              </a:lnSpc>
              <a:spcBef>
                <a:spcPct val="0"/>
              </a:spcBef>
            </a:pPr>
            <a:r>
              <a:rPr lang="en-US" sz="2770" b="1">
                <a:solidFill>
                  <a:srgbClr val="FFFFFF"/>
                </a:solidFill>
                <a:latin typeface="Source Sans Pro Bold"/>
                <a:ea typeface="Source Sans Pro Bold"/>
                <a:cs typeface="Source Sans Pro Bold"/>
                <a:sym typeface="Source Sans Pro Bold"/>
              </a:rPr>
              <a:t>cu sprijinul Comisiei Europene cu suma de  66.326,00 Euro.</a:t>
            </a:r>
          </a:p>
        </p:txBody>
      </p:sp>
      <p:grpSp>
        <p:nvGrpSpPr>
          <p:cNvPr id="22" name="Group 22"/>
          <p:cNvGrpSpPr/>
          <p:nvPr/>
        </p:nvGrpSpPr>
        <p:grpSpPr>
          <a:xfrm>
            <a:off x="3281078" y="7779724"/>
            <a:ext cx="4216694" cy="2362929"/>
            <a:chOff x="0" y="0"/>
            <a:chExt cx="812800" cy="455473"/>
          </a:xfrm>
        </p:grpSpPr>
        <p:sp>
          <p:nvSpPr>
            <p:cNvPr id="23" name="Freeform 23"/>
            <p:cNvSpPr/>
            <p:nvPr/>
          </p:nvSpPr>
          <p:spPr>
            <a:xfrm>
              <a:off x="0" y="0"/>
              <a:ext cx="812800" cy="455473"/>
            </a:xfrm>
            <a:custGeom>
              <a:avLst/>
              <a:gdLst/>
              <a:ahLst/>
              <a:cxnLst/>
              <a:rect l="l" t="t" r="r" b="b"/>
              <a:pathLst>
                <a:path w="812800" h="455473">
                  <a:moveTo>
                    <a:pt x="36720" y="0"/>
                  </a:moveTo>
                  <a:lnTo>
                    <a:pt x="776080" y="0"/>
                  </a:lnTo>
                  <a:cubicBezTo>
                    <a:pt x="796360" y="0"/>
                    <a:pt x="812800" y="16440"/>
                    <a:pt x="812800" y="36720"/>
                  </a:cubicBezTo>
                  <a:lnTo>
                    <a:pt x="812800" y="418752"/>
                  </a:lnTo>
                  <a:cubicBezTo>
                    <a:pt x="812800" y="439032"/>
                    <a:pt x="796360" y="455473"/>
                    <a:pt x="776080" y="455473"/>
                  </a:cubicBezTo>
                  <a:lnTo>
                    <a:pt x="36720" y="455473"/>
                  </a:lnTo>
                  <a:cubicBezTo>
                    <a:pt x="16440" y="455473"/>
                    <a:pt x="0" y="439032"/>
                    <a:pt x="0" y="418752"/>
                  </a:cubicBezTo>
                  <a:lnTo>
                    <a:pt x="0" y="36720"/>
                  </a:lnTo>
                  <a:cubicBezTo>
                    <a:pt x="0" y="16440"/>
                    <a:pt x="16440" y="0"/>
                    <a:pt x="36720" y="0"/>
                  </a:cubicBezTo>
                  <a:close/>
                </a:path>
              </a:pathLst>
            </a:custGeom>
            <a:solidFill>
              <a:srgbClr val="233E8B"/>
            </a:solidFill>
            <a:ln cap="sq">
              <a:noFill/>
              <a:prstDash val="solid"/>
              <a:miter/>
            </a:ln>
          </p:spPr>
        </p:sp>
        <p:sp>
          <p:nvSpPr>
            <p:cNvPr id="24" name="TextBox 24"/>
            <p:cNvSpPr txBox="1"/>
            <p:nvPr/>
          </p:nvSpPr>
          <p:spPr>
            <a:xfrm>
              <a:off x="0" y="-38100"/>
              <a:ext cx="812800" cy="493573"/>
            </a:xfrm>
            <a:prstGeom prst="rect">
              <a:avLst/>
            </a:prstGeom>
          </p:spPr>
          <p:txBody>
            <a:bodyPr lIns="73035" tIns="73035" rIns="73035" bIns="73035" rtlCol="0" anchor="ctr"/>
            <a:lstStyle/>
            <a:p>
              <a:pPr marL="0" lvl="0" indent="0" algn="ctr">
                <a:lnSpc>
                  <a:spcPts val="3080"/>
                </a:lnSpc>
                <a:spcBef>
                  <a:spcPct val="0"/>
                </a:spcBef>
              </a:pPr>
              <a:endParaRPr/>
            </a:p>
          </p:txBody>
        </p:sp>
      </p:grpSp>
      <p:sp>
        <p:nvSpPr>
          <p:cNvPr id="25" name="Freeform 25"/>
          <p:cNvSpPr/>
          <p:nvPr/>
        </p:nvSpPr>
        <p:spPr>
          <a:xfrm>
            <a:off x="2926174" y="7823798"/>
            <a:ext cx="4926501" cy="1137390"/>
          </a:xfrm>
          <a:custGeom>
            <a:avLst/>
            <a:gdLst/>
            <a:ahLst/>
            <a:cxnLst/>
            <a:rect l="l" t="t" r="r" b="b"/>
            <a:pathLst>
              <a:path w="4926501" h="1137390">
                <a:moveTo>
                  <a:pt x="0" y="0"/>
                </a:moveTo>
                <a:lnTo>
                  <a:pt x="4926501" y="0"/>
                </a:lnTo>
                <a:lnTo>
                  <a:pt x="4926501" y="1137390"/>
                </a:lnTo>
                <a:lnTo>
                  <a:pt x="0" y="1137390"/>
                </a:lnTo>
                <a:lnTo>
                  <a:pt x="0" y="0"/>
                </a:lnTo>
                <a:close/>
              </a:path>
            </a:pathLst>
          </a:custGeom>
          <a:blipFill>
            <a:blip r:embed="rId4">
              <a:alphaModFix amt="53000"/>
              <a:extLst>
                <a:ext uri="{96DAC541-7B7A-43D3-8B79-37D633B846F1}">
                  <asvg:svgBlip xmlns:asvg="http://schemas.microsoft.com/office/drawing/2016/SVG/main" r:embed="rId5"/>
                </a:ext>
              </a:extLst>
            </a:blip>
            <a:stretch>
              <a:fillRect t="-242722"/>
            </a:stretch>
          </a:blipFill>
        </p:spPr>
      </p:sp>
      <p:grpSp>
        <p:nvGrpSpPr>
          <p:cNvPr id="26" name="Group 26"/>
          <p:cNvGrpSpPr/>
          <p:nvPr/>
        </p:nvGrpSpPr>
        <p:grpSpPr>
          <a:xfrm rot="-10800000">
            <a:off x="2244794" y="6493677"/>
            <a:ext cx="6002943" cy="1581257"/>
            <a:chOff x="0" y="0"/>
            <a:chExt cx="1157113" cy="304799"/>
          </a:xfrm>
        </p:grpSpPr>
        <p:sp>
          <p:nvSpPr>
            <p:cNvPr id="27" name="Freeform 27"/>
            <p:cNvSpPr/>
            <p:nvPr/>
          </p:nvSpPr>
          <p:spPr>
            <a:xfrm>
              <a:off x="0" y="0"/>
              <a:ext cx="1157113" cy="304799"/>
            </a:xfrm>
            <a:custGeom>
              <a:avLst/>
              <a:gdLst/>
              <a:ahLst/>
              <a:cxnLst/>
              <a:rect l="l" t="t" r="r" b="b"/>
              <a:pathLst>
                <a:path w="1157113" h="304799">
                  <a:moveTo>
                    <a:pt x="0" y="0"/>
                  </a:moveTo>
                  <a:lnTo>
                    <a:pt x="953913" y="0"/>
                  </a:lnTo>
                  <a:lnTo>
                    <a:pt x="1157113" y="152400"/>
                  </a:lnTo>
                  <a:lnTo>
                    <a:pt x="953913" y="304799"/>
                  </a:lnTo>
                  <a:lnTo>
                    <a:pt x="0" y="304799"/>
                  </a:lnTo>
                  <a:lnTo>
                    <a:pt x="203200" y="152400"/>
                  </a:lnTo>
                  <a:lnTo>
                    <a:pt x="0" y="0"/>
                  </a:lnTo>
                  <a:close/>
                </a:path>
              </a:pathLst>
            </a:custGeom>
            <a:solidFill>
              <a:srgbClr val="233E8B"/>
            </a:solidFill>
          </p:spPr>
        </p:sp>
        <p:sp>
          <p:nvSpPr>
            <p:cNvPr id="28" name="TextBox 28"/>
            <p:cNvSpPr txBox="1"/>
            <p:nvPr/>
          </p:nvSpPr>
          <p:spPr>
            <a:xfrm>
              <a:off x="177800" y="-38100"/>
              <a:ext cx="903113" cy="342899"/>
            </a:xfrm>
            <a:prstGeom prst="rect">
              <a:avLst/>
            </a:prstGeom>
          </p:spPr>
          <p:txBody>
            <a:bodyPr lIns="73035" tIns="73035" rIns="73035" bIns="73035" rtlCol="0" anchor="ctr"/>
            <a:lstStyle/>
            <a:p>
              <a:pPr algn="ctr">
                <a:lnSpc>
                  <a:spcPts val="3080"/>
                </a:lnSpc>
              </a:pPr>
              <a:endParaRPr/>
            </a:p>
          </p:txBody>
        </p:sp>
      </p:grpSp>
      <p:sp>
        <p:nvSpPr>
          <p:cNvPr id="29" name="TextBox 29"/>
          <p:cNvSpPr txBox="1"/>
          <p:nvPr/>
        </p:nvSpPr>
        <p:spPr>
          <a:xfrm>
            <a:off x="3997681" y="6918304"/>
            <a:ext cx="3476531" cy="655804"/>
          </a:xfrm>
          <a:prstGeom prst="rect">
            <a:avLst/>
          </a:prstGeom>
        </p:spPr>
        <p:txBody>
          <a:bodyPr lIns="0" tIns="0" rIns="0" bIns="0" rtlCol="0" anchor="t">
            <a:spAutoFit/>
          </a:bodyPr>
          <a:lstStyle/>
          <a:p>
            <a:pPr marL="0" lvl="1" indent="0" algn="l">
              <a:lnSpc>
                <a:spcPts val="5328"/>
              </a:lnSpc>
              <a:spcBef>
                <a:spcPct val="0"/>
              </a:spcBef>
            </a:pPr>
            <a:r>
              <a:rPr lang="en-US" sz="3805" b="1">
                <a:solidFill>
                  <a:srgbClr val="FFFFFF"/>
                </a:solidFill>
                <a:latin typeface="Source Sans Pro Bold"/>
                <a:ea typeface="Source Sans Pro Bold"/>
                <a:cs typeface="Source Sans Pro Bold"/>
                <a:sym typeface="Source Sans Pro Bold"/>
              </a:rPr>
              <a:t>Mobilitate</a:t>
            </a:r>
          </a:p>
        </p:txBody>
      </p:sp>
      <p:sp>
        <p:nvSpPr>
          <p:cNvPr id="30" name="TextBox 30"/>
          <p:cNvSpPr txBox="1"/>
          <p:nvPr/>
        </p:nvSpPr>
        <p:spPr>
          <a:xfrm>
            <a:off x="3586087" y="7878322"/>
            <a:ext cx="3606676" cy="1783362"/>
          </a:xfrm>
          <a:prstGeom prst="rect">
            <a:avLst/>
          </a:prstGeom>
        </p:spPr>
        <p:txBody>
          <a:bodyPr lIns="0" tIns="0" rIns="0" bIns="0" rtlCol="0" anchor="t">
            <a:spAutoFit/>
          </a:bodyPr>
          <a:lstStyle/>
          <a:p>
            <a:pPr marL="0" lvl="0" indent="0" algn="just">
              <a:lnSpc>
                <a:spcPts val="3579"/>
              </a:lnSpc>
              <a:spcBef>
                <a:spcPct val="0"/>
              </a:spcBef>
            </a:pPr>
            <a:r>
              <a:rPr lang="en-US" sz="2386" b="1">
                <a:solidFill>
                  <a:srgbClr val="FFFFFF"/>
                </a:solidFill>
                <a:latin typeface="Source Sans Pro Bold"/>
                <a:ea typeface="Source Sans Pro Bold"/>
                <a:cs typeface="Source Sans Pro Bold"/>
                <a:sym typeface="Source Sans Pro Bold"/>
              </a:rPr>
              <a:t>1 flux, cu 24 de elevi din clasele a X-a și a XI-a,  specializarea matematică-informatică</a:t>
            </a:r>
          </a:p>
        </p:txBody>
      </p:sp>
      <p:grpSp>
        <p:nvGrpSpPr>
          <p:cNvPr id="31" name="Group 31"/>
          <p:cNvGrpSpPr/>
          <p:nvPr/>
        </p:nvGrpSpPr>
        <p:grpSpPr>
          <a:xfrm>
            <a:off x="12001206" y="7719226"/>
            <a:ext cx="4018332" cy="2251772"/>
            <a:chOff x="0" y="0"/>
            <a:chExt cx="812800" cy="455473"/>
          </a:xfrm>
        </p:grpSpPr>
        <p:sp>
          <p:nvSpPr>
            <p:cNvPr id="32" name="Freeform 32"/>
            <p:cNvSpPr/>
            <p:nvPr/>
          </p:nvSpPr>
          <p:spPr>
            <a:xfrm>
              <a:off x="0" y="0"/>
              <a:ext cx="812800" cy="455473"/>
            </a:xfrm>
            <a:custGeom>
              <a:avLst/>
              <a:gdLst/>
              <a:ahLst/>
              <a:cxnLst/>
              <a:rect l="l" t="t" r="r" b="b"/>
              <a:pathLst>
                <a:path w="812800" h="455473">
                  <a:moveTo>
                    <a:pt x="38533" y="0"/>
                  </a:moveTo>
                  <a:lnTo>
                    <a:pt x="774267" y="0"/>
                  </a:lnTo>
                  <a:cubicBezTo>
                    <a:pt x="784487" y="0"/>
                    <a:pt x="794288" y="4060"/>
                    <a:pt x="801514" y="11286"/>
                  </a:cubicBezTo>
                  <a:cubicBezTo>
                    <a:pt x="808740" y="18512"/>
                    <a:pt x="812800" y="28313"/>
                    <a:pt x="812800" y="38533"/>
                  </a:cubicBezTo>
                  <a:lnTo>
                    <a:pt x="812800" y="416940"/>
                  </a:lnTo>
                  <a:cubicBezTo>
                    <a:pt x="812800" y="427159"/>
                    <a:pt x="808740" y="436960"/>
                    <a:pt x="801514" y="444187"/>
                  </a:cubicBezTo>
                  <a:cubicBezTo>
                    <a:pt x="794288" y="451413"/>
                    <a:pt x="784487" y="455473"/>
                    <a:pt x="774267" y="455473"/>
                  </a:cubicBezTo>
                  <a:lnTo>
                    <a:pt x="38533" y="455473"/>
                  </a:lnTo>
                  <a:cubicBezTo>
                    <a:pt x="28313" y="455473"/>
                    <a:pt x="18512" y="451413"/>
                    <a:pt x="11286" y="444187"/>
                  </a:cubicBezTo>
                  <a:cubicBezTo>
                    <a:pt x="4060" y="436960"/>
                    <a:pt x="0" y="427159"/>
                    <a:pt x="0" y="416940"/>
                  </a:cubicBezTo>
                  <a:lnTo>
                    <a:pt x="0" y="38533"/>
                  </a:lnTo>
                  <a:cubicBezTo>
                    <a:pt x="0" y="28313"/>
                    <a:pt x="4060" y="18512"/>
                    <a:pt x="11286" y="11286"/>
                  </a:cubicBezTo>
                  <a:cubicBezTo>
                    <a:pt x="18512" y="4060"/>
                    <a:pt x="28313" y="0"/>
                    <a:pt x="38533" y="0"/>
                  </a:cubicBezTo>
                  <a:close/>
                </a:path>
              </a:pathLst>
            </a:custGeom>
            <a:solidFill>
              <a:srgbClr val="AE1E1E"/>
            </a:solidFill>
            <a:ln cap="sq">
              <a:noFill/>
              <a:prstDash val="solid"/>
              <a:miter/>
            </a:ln>
          </p:spPr>
        </p:sp>
        <p:sp>
          <p:nvSpPr>
            <p:cNvPr id="33" name="TextBox 33"/>
            <p:cNvSpPr txBox="1"/>
            <p:nvPr/>
          </p:nvSpPr>
          <p:spPr>
            <a:xfrm>
              <a:off x="0" y="-38100"/>
              <a:ext cx="812800" cy="493573"/>
            </a:xfrm>
            <a:prstGeom prst="rect">
              <a:avLst/>
            </a:prstGeom>
          </p:spPr>
          <p:txBody>
            <a:bodyPr lIns="69599" tIns="69599" rIns="69599" bIns="69599" rtlCol="0" anchor="ctr"/>
            <a:lstStyle/>
            <a:p>
              <a:pPr marL="0" lvl="0" indent="0" algn="ctr">
                <a:lnSpc>
                  <a:spcPts val="3079"/>
                </a:lnSpc>
                <a:spcBef>
                  <a:spcPct val="0"/>
                </a:spcBef>
              </a:pPr>
              <a:endParaRPr/>
            </a:p>
          </p:txBody>
        </p:sp>
      </p:grpSp>
      <p:sp>
        <p:nvSpPr>
          <p:cNvPr id="34" name="Freeform 34"/>
          <p:cNvSpPr/>
          <p:nvPr/>
        </p:nvSpPr>
        <p:spPr>
          <a:xfrm>
            <a:off x="11740759" y="7761227"/>
            <a:ext cx="4694749" cy="1083885"/>
          </a:xfrm>
          <a:custGeom>
            <a:avLst/>
            <a:gdLst/>
            <a:ahLst/>
            <a:cxnLst/>
            <a:rect l="l" t="t" r="r" b="b"/>
            <a:pathLst>
              <a:path w="4694749" h="1083885">
                <a:moveTo>
                  <a:pt x="0" y="0"/>
                </a:moveTo>
                <a:lnTo>
                  <a:pt x="4694749" y="0"/>
                </a:lnTo>
                <a:lnTo>
                  <a:pt x="4694749" y="1083885"/>
                </a:lnTo>
                <a:lnTo>
                  <a:pt x="0" y="1083885"/>
                </a:lnTo>
                <a:lnTo>
                  <a:pt x="0" y="0"/>
                </a:lnTo>
                <a:close/>
              </a:path>
            </a:pathLst>
          </a:custGeom>
          <a:blipFill>
            <a:blip r:embed="rId4">
              <a:alphaModFix amt="53000"/>
              <a:extLst>
                <a:ext uri="{96DAC541-7B7A-43D3-8B79-37D633B846F1}">
                  <asvg:svgBlip xmlns:asvg="http://schemas.microsoft.com/office/drawing/2016/SVG/main" r:embed="rId5"/>
                </a:ext>
              </a:extLst>
            </a:blip>
            <a:stretch>
              <a:fillRect t="-242722"/>
            </a:stretch>
          </a:blipFill>
        </p:spPr>
      </p:sp>
      <p:grpSp>
        <p:nvGrpSpPr>
          <p:cNvPr id="35" name="Group 35"/>
          <p:cNvGrpSpPr/>
          <p:nvPr/>
        </p:nvGrpSpPr>
        <p:grpSpPr>
          <a:xfrm rot="-10800000">
            <a:off x="11013671" y="6493677"/>
            <a:ext cx="5720553" cy="1506872"/>
            <a:chOff x="0" y="0"/>
            <a:chExt cx="1157113" cy="304799"/>
          </a:xfrm>
        </p:grpSpPr>
        <p:sp>
          <p:nvSpPr>
            <p:cNvPr id="36" name="Freeform 36"/>
            <p:cNvSpPr/>
            <p:nvPr/>
          </p:nvSpPr>
          <p:spPr>
            <a:xfrm>
              <a:off x="0" y="0"/>
              <a:ext cx="1157113" cy="304799"/>
            </a:xfrm>
            <a:custGeom>
              <a:avLst/>
              <a:gdLst/>
              <a:ahLst/>
              <a:cxnLst/>
              <a:rect l="l" t="t" r="r" b="b"/>
              <a:pathLst>
                <a:path w="1157113" h="304799">
                  <a:moveTo>
                    <a:pt x="0" y="0"/>
                  </a:moveTo>
                  <a:lnTo>
                    <a:pt x="953913" y="0"/>
                  </a:lnTo>
                  <a:lnTo>
                    <a:pt x="1157113" y="152400"/>
                  </a:lnTo>
                  <a:lnTo>
                    <a:pt x="953913" y="304799"/>
                  </a:lnTo>
                  <a:lnTo>
                    <a:pt x="0" y="304799"/>
                  </a:lnTo>
                  <a:lnTo>
                    <a:pt x="203200" y="152400"/>
                  </a:lnTo>
                  <a:lnTo>
                    <a:pt x="0" y="0"/>
                  </a:lnTo>
                  <a:close/>
                </a:path>
              </a:pathLst>
            </a:custGeom>
            <a:solidFill>
              <a:srgbClr val="AE1E1E"/>
            </a:solidFill>
          </p:spPr>
        </p:sp>
        <p:sp>
          <p:nvSpPr>
            <p:cNvPr id="37" name="TextBox 37"/>
            <p:cNvSpPr txBox="1"/>
            <p:nvPr/>
          </p:nvSpPr>
          <p:spPr>
            <a:xfrm>
              <a:off x="177800" y="-38100"/>
              <a:ext cx="903113" cy="342899"/>
            </a:xfrm>
            <a:prstGeom prst="rect">
              <a:avLst/>
            </a:prstGeom>
          </p:spPr>
          <p:txBody>
            <a:bodyPr lIns="69599" tIns="69599" rIns="69599" bIns="69599" rtlCol="0" anchor="ctr"/>
            <a:lstStyle/>
            <a:p>
              <a:pPr algn="ctr">
                <a:lnSpc>
                  <a:spcPts val="3079"/>
                </a:lnSpc>
              </a:pPr>
              <a:endParaRPr/>
            </a:p>
          </p:txBody>
        </p:sp>
      </p:grpSp>
      <p:sp>
        <p:nvSpPr>
          <p:cNvPr id="38" name="TextBox 38"/>
          <p:cNvSpPr txBox="1"/>
          <p:nvPr/>
        </p:nvSpPr>
        <p:spPr>
          <a:xfrm>
            <a:off x="11766881" y="6894873"/>
            <a:ext cx="4348041" cy="637806"/>
          </a:xfrm>
          <a:prstGeom prst="rect">
            <a:avLst/>
          </a:prstGeom>
        </p:spPr>
        <p:txBody>
          <a:bodyPr lIns="0" tIns="0" rIns="0" bIns="0" rtlCol="0" anchor="t">
            <a:spAutoFit/>
          </a:bodyPr>
          <a:lstStyle/>
          <a:p>
            <a:pPr marL="0" lvl="1" indent="0" algn="l">
              <a:lnSpc>
                <a:spcPts val="5270"/>
              </a:lnSpc>
              <a:spcBef>
                <a:spcPct val="0"/>
              </a:spcBef>
            </a:pPr>
            <a:r>
              <a:rPr lang="en-US" sz="3764" b="1">
                <a:solidFill>
                  <a:srgbClr val="FFFFFF"/>
                </a:solidFill>
                <a:latin typeface="Source Sans Pro Bold"/>
                <a:ea typeface="Source Sans Pro Bold"/>
                <a:cs typeface="Source Sans Pro Bold"/>
                <a:sym typeface="Source Sans Pro Bold"/>
              </a:rPr>
              <a:t>Acord de învățare</a:t>
            </a:r>
          </a:p>
        </p:txBody>
      </p:sp>
      <p:sp>
        <p:nvSpPr>
          <p:cNvPr id="39" name="TextBox 39"/>
          <p:cNvSpPr txBox="1"/>
          <p:nvPr/>
        </p:nvSpPr>
        <p:spPr>
          <a:xfrm>
            <a:off x="12353878" y="8308945"/>
            <a:ext cx="3312989" cy="490270"/>
          </a:xfrm>
          <a:prstGeom prst="rect">
            <a:avLst/>
          </a:prstGeom>
        </p:spPr>
        <p:txBody>
          <a:bodyPr lIns="0" tIns="0" rIns="0" bIns="0" rtlCol="0" anchor="t">
            <a:spAutoFit/>
          </a:bodyPr>
          <a:lstStyle/>
          <a:p>
            <a:pPr marL="0" lvl="0" indent="0" algn="just">
              <a:lnSpc>
                <a:spcPts val="4110"/>
              </a:lnSpc>
              <a:spcBef>
                <a:spcPct val="0"/>
              </a:spcBef>
            </a:pPr>
            <a:r>
              <a:rPr lang="en-US" sz="2740" b="1">
                <a:solidFill>
                  <a:srgbClr val="FFFFFF"/>
                </a:solidFill>
                <a:latin typeface="Source Sans Pro Bold"/>
                <a:ea typeface="Source Sans Pro Bold"/>
                <a:cs typeface="Source Sans Pro Bold"/>
                <a:sym typeface="Source Sans Pro Bold"/>
              </a:rPr>
              <a:t>cu tematica Robotică</a:t>
            </a:r>
          </a:p>
        </p:txBody>
      </p:sp>
      <p:sp>
        <p:nvSpPr>
          <p:cNvPr id="40" name="TextBox 40"/>
          <p:cNvSpPr txBox="1"/>
          <p:nvPr/>
        </p:nvSpPr>
        <p:spPr>
          <a:xfrm>
            <a:off x="2551301" y="4142439"/>
            <a:ext cx="12981187" cy="1647826"/>
          </a:xfrm>
          <a:prstGeom prst="rect">
            <a:avLst/>
          </a:prstGeom>
        </p:spPr>
        <p:txBody>
          <a:bodyPr lIns="0" tIns="0" rIns="0" bIns="0" rtlCol="0" anchor="t">
            <a:spAutoFit/>
          </a:bodyPr>
          <a:lstStyle/>
          <a:p>
            <a:pPr algn="ctr">
              <a:lnSpc>
                <a:spcPts val="6749"/>
              </a:lnSpc>
            </a:pPr>
            <a:r>
              <a:rPr lang="en-US" sz="4499" b="1">
                <a:solidFill>
                  <a:srgbClr val="0F225B"/>
                </a:solidFill>
                <a:latin typeface="Oswald Bold"/>
                <a:ea typeface="Oswald Bold"/>
                <a:cs typeface="Oswald Bold"/>
                <a:sym typeface="Oswald Bold"/>
              </a:rPr>
              <a:t>PREZENTARE PROIECT</a:t>
            </a:r>
          </a:p>
          <a:p>
            <a:pPr marL="0" lvl="1" indent="0" algn="ctr">
              <a:lnSpc>
                <a:spcPts val="6749"/>
              </a:lnSpc>
              <a:spcBef>
                <a:spcPct val="0"/>
              </a:spcBef>
            </a:pPr>
            <a:r>
              <a:rPr lang="en-US" sz="4499" b="1">
                <a:solidFill>
                  <a:srgbClr val="0F225B"/>
                </a:solidFill>
                <a:latin typeface="Oswald Bold"/>
                <a:ea typeface="Oswald Bold"/>
                <a:cs typeface="Oswald Bold"/>
                <a:sym typeface="Oswald Bold"/>
              </a:rPr>
              <a:t> „START ÎN ROBOTICĂ CU ERASMUS+”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688139" y="4962130"/>
            <a:ext cx="1701670" cy="534608"/>
          </a:xfrm>
          <a:custGeom>
            <a:avLst/>
            <a:gdLst/>
            <a:ahLst/>
            <a:cxnLst/>
            <a:rect l="l" t="t" r="r" b="b"/>
            <a:pathLst>
              <a:path w="1701670" h="534608">
                <a:moveTo>
                  <a:pt x="0" y="0"/>
                </a:moveTo>
                <a:lnTo>
                  <a:pt x="1701670" y="0"/>
                </a:lnTo>
                <a:lnTo>
                  <a:pt x="1701670" y="534608"/>
                </a:lnTo>
                <a:lnTo>
                  <a:pt x="0" y="5346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10564828">
            <a:off x="9324129" y="6012452"/>
            <a:ext cx="881449" cy="321398"/>
          </a:xfrm>
          <a:custGeom>
            <a:avLst/>
            <a:gdLst/>
            <a:ahLst/>
            <a:cxnLst/>
            <a:rect l="l" t="t" r="r" b="b"/>
            <a:pathLst>
              <a:path w="881449" h="321398">
                <a:moveTo>
                  <a:pt x="0" y="0"/>
                </a:moveTo>
                <a:lnTo>
                  <a:pt x="881448" y="0"/>
                </a:lnTo>
                <a:lnTo>
                  <a:pt x="881448" y="321398"/>
                </a:lnTo>
                <a:lnTo>
                  <a:pt x="0" y="321398"/>
                </a:lnTo>
                <a:lnTo>
                  <a:pt x="0" y="0"/>
                </a:lnTo>
                <a:close/>
              </a:path>
            </a:pathLst>
          </a:custGeom>
          <a:blipFill>
            <a:blip r:embed="rId4">
              <a:extLst>
                <a:ext uri="{96DAC541-7B7A-43D3-8B79-37D633B846F1}">
                  <asvg:svgBlip xmlns:asvg="http://schemas.microsoft.com/office/drawing/2016/SVG/main" r:embed="rId5"/>
                </a:ext>
              </a:extLst>
            </a:blip>
            <a:stretch>
              <a:fillRect l="-66999" t="-191886" r="-32867"/>
            </a:stretch>
          </a:blipFill>
        </p:spPr>
      </p:sp>
      <p:sp>
        <p:nvSpPr>
          <p:cNvPr id="4" name="Freeform 4"/>
          <p:cNvSpPr/>
          <p:nvPr/>
        </p:nvSpPr>
        <p:spPr>
          <a:xfrm>
            <a:off x="75685" y="9821702"/>
            <a:ext cx="566284" cy="343310"/>
          </a:xfrm>
          <a:custGeom>
            <a:avLst/>
            <a:gdLst/>
            <a:ahLst/>
            <a:cxnLst/>
            <a:rect l="l" t="t" r="r" b="b"/>
            <a:pathLst>
              <a:path w="566284" h="343310">
                <a:moveTo>
                  <a:pt x="0" y="0"/>
                </a:moveTo>
                <a:lnTo>
                  <a:pt x="566285" y="0"/>
                </a:lnTo>
                <a:lnTo>
                  <a:pt x="566285" y="343310"/>
                </a:lnTo>
                <a:lnTo>
                  <a:pt x="0" y="3433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a:off x="1375166" y="4626511"/>
            <a:ext cx="7482090" cy="2747818"/>
            <a:chOff x="0" y="0"/>
            <a:chExt cx="9976120" cy="3663758"/>
          </a:xfrm>
        </p:grpSpPr>
        <p:grpSp>
          <p:nvGrpSpPr>
            <p:cNvPr id="6" name="Group 6"/>
            <p:cNvGrpSpPr/>
            <p:nvPr/>
          </p:nvGrpSpPr>
          <p:grpSpPr>
            <a:xfrm>
              <a:off x="0" y="0"/>
              <a:ext cx="3663758" cy="366375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52400" cap="sq">
                <a:solidFill>
                  <a:srgbClr val="A12568"/>
                </a:solidFill>
                <a:prstDash val="solid"/>
                <a:miter/>
              </a:ln>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9" name="Group 9"/>
            <p:cNvGrpSpPr/>
            <p:nvPr/>
          </p:nvGrpSpPr>
          <p:grpSpPr>
            <a:xfrm rot="5400000">
              <a:off x="4618112" y="-2240242"/>
              <a:ext cx="2571775" cy="8144241"/>
              <a:chOff x="0" y="0"/>
              <a:chExt cx="660400" cy="2091340"/>
            </a:xfrm>
          </p:grpSpPr>
          <p:sp>
            <p:nvSpPr>
              <p:cNvPr id="10" name="Freeform 10"/>
              <p:cNvSpPr/>
              <p:nvPr/>
            </p:nvSpPr>
            <p:spPr>
              <a:xfrm>
                <a:off x="0" y="0"/>
                <a:ext cx="660400" cy="2091340"/>
              </a:xfrm>
              <a:custGeom>
                <a:avLst/>
                <a:gdLst/>
                <a:ahLst/>
                <a:cxnLst/>
                <a:rect l="l" t="t" r="r" b="b"/>
                <a:pathLst>
                  <a:path w="660400" h="209134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6902"/>
                    </a:cubicBezTo>
                    <a:lnTo>
                      <a:pt x="660400" y="2091340"/>
                    </a:lnTo>
                    <a:lnTo>
                      <a:pt x="0" y="2091340"/>
                    </a:lnTo>
                    <a:lnTo>
                      <a:pt x="0" y="358189"/>
                    </a:lnTo>
                    <a:cubicBezTo>
                      <a:pt x="1782" y="185660"/>
                      <a:pt x="93019" y="64045"/>
                      <a:pt x="220252" y="19070"/>
                    </a:cubicBezTo>
                    <a:close/>
                  </a:path>
                </a:pathLst>
              </a:custGeom>
              <a:solidFill>
                <a:srgbClr val="A12568"/>
              </a:solidFill>
              <a:ln cap="sq">
                <a:noFill/>
                <a:prstDash val="solid"/>
                <a:miter/>
              </a:ln>
            </p:spPr>
          </p:sp>
          <p:sp>
            <p:nvSpPr>
              <p:cNvPr id="11" name="TextBox 11"/>
              <p:cNvSpPr txBox="1"/>
              <p:nvPr/>
            </p:nvSpPr>
            <p:spPr>
              <a:xfrm>
                <a:off x="0" y="88900"/>
                <a:ext cx="660400" cy="2002440"/>
              </a:xfrm>
              <a:prstGeom prst="rect">
                <a:avLst/>
              </a:prstGeom>
            </p:spPr>
            <p:txBody>
              <a:bodyPr lIns="50800" tIns="50800" rIns="50800" bIns="50800" rtlCol="0" anchor="ctr"/>
              <a:lstStyle/>
              <a:p>
                <a:pPr algn="ctr">
                  <a:lnSpc>
                    <a:spcPts val="3079"/>
                  </a:lnSpc>
                </a:pPr>
                <a:endParaRPr/>
              </a:p>
            </p:txBody>
          </p:sp>
        </p:grpSp>
        <p:grpSp>
          <p:nvGrpSpPr>
            <p:cNvPr id="12" name="Group 12"/>
            <p:cNvGrpSpPr>
              <a:grpSpLocks noChangeAspect="1"/>
            </p:cNvGrpSpPr>
            <p:nvPr/>
          </p:nvGrpSpPr>
          <p:grpSpPr>
            <a:xfrm rot="-10800000">
              <a:off x="545991" y="545991"/>
              <a:ext cx="2571775" cy="2571775"/>
              <a:chOff x="0" y="0"/>
              <a:chExt cx="495300" cy="495300"/>
            </a:xfrm>
          </p:grpSpPr>
          <p:sp>
            <p:nvSpPr>
              <p:cNvPr id="13" name="Freeform 13"/>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12568"/>
              </a:solidFill>
            </p:spPr>
          </p:sp>
          <p:sp>
            <p:nvSpPr>
              <p:cNvPr id="14" name="Freeform 14"/>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15" name="Freeform 15"/>
            <p:cNvSpPr/>
            <p:nvPr/>
          </p:nvSpPr>
          <p:spPr>
            <a:xfrm>
              <a:off x="1377657" y="1302174"/>
              <a:ext cx="908443" cy="1059409"/>
            </a:xfrm>
            <a:custGeom>
              <a:avLst/>
              <a:gdLst/>
              <a:ahLst/>
              <a:cxnLst/>
              <a:rect l="l" t="t" r="r" b="b"/>
              <a:pathLst>
                <a:path w="908443" h="1059409">
                  <a:moveTo>
                    <a:pt x="0" y="0"/>
                  </a:moveTo>
                  <a:lnTo>
                    <a:pt x="908443" y="0"/>
                  </a:lnTo>
                  <a:lnTo>
                    <a:pt x="908443" y="1059409"/>
                  </a:lnTo>
                  <a:lnTo>
                    <a:pt x="0" y="10594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TextBox 16"/>
            <p:cNvSpPr txBox="1"/>
            <p:nvPr/>
          </p:nvSpPr>
          <p:spPr>
            <a:xfrm>
              <a:off x="3183074" y="696712"/>
              <a:ext cx="5978493" cy="605462"/>
            </a:xfrm>
            <a:prstGeom prst="rect">
              <a:avLst/>
            </a:prstGeom>
          </p:spPr>
          <p:txBody>
            <a:bodyPr lIns="0" tIns="0" rIns="0" bIns="0" rtlCol="0" anchor="t">
              <a:spAutoFit/>
            </a:bodyPr>
            <a:lstStyle/>
            <a:p>
              <a:pPr marL="0" lvl="1" indent="0" algn="l">
                <a:lnSpc>
                  <a:spcPts val="3850"/>
                </a:lnSpc>
                <a:spcBef>
                  <a:spcPct val="0"/>
                </a:spcBef>
              </a:pPr>
              <a:r>
                <a:rPr lang="en-US" sz="2750" b="1">
                  <a:solidFill>
                    <a:srgbClr val="FFFFFF"/>
                  </a:solidFill>
                  <a:latin typeface="Source Sans Pro Bold"/>
                  <a:ea typeface="Source Sans Pro Bold"/>
                  <a:cs typeface="Source Sans Pro Bold"/>
                  <a:sym typeface="Source Sans Pro Bold"/>
                </a:rPr>
                <a:t>Firme  de practică</a:t>
              </a:r>
            </a:p>
          </p:txBody>
        </p:sp>
        <p:sp>
          <p:nvSpPr>
            <p:cNvPr id="17" name="TextBox 17"/>
            <p:cNvSpPr txBox="1"/>
            <p:nvPr/>
          </p:nvSpPr>
          <p:spPr>
            <a:xfrm>
              <a:off x="3280080" y="1660507"/>
              <a:ext cx="5784481" cy="679553"/>
            </a:xfrm>
            <a:prstGeom prst="rect">
              <a:avLst/>
            </a:prstGeom>
          </p:spPr>
          <p:txBody>
            <a:bodyPr lIns="0" tIns="0" rIns="0" bIns="0" rtlCol="0" anchor="t">
              <a:spAutoFit/>
            </a:bodyPr>
            <a:lstStyle/>
            <a:p>
              <a:pPr marL="0" lvl="0" indent="0" algn="l">
                <a:lnSpc>
                  <a:spcPts val="4500"/>
                </a:lnSpc>
                <a:spcBef>
                  <a:spcPct val="0"/>
                </a:spcBef>
              </a:pPr>
              <a:r>
                <a:rPr lang="en-US" sz="3000" b="1" dirty="0" err="1">
                  <a:solidFill>
                    <a:srgbClr val="FFFFFF"/>
                  </a:solidFill>
                  <a:latin typeface="Source Sans Pro Bold"/>
                  <a:ea typeface="Source Sans Pro Bold"/>
                  <a:cs typeface="Source Sans Pro Bold"/>
                  <a:sym typeface="Source Sans Pro Bold"/>
                </a:rPr>
                <a:t>Lazarou</a:t>
              </a:r>
              <a:r>
                <a:rPr lang="en-US" sz="3000" b="1" dirty="0">
                  <a:solidFill>
                    <a:srgbClr val="FFFFFF"/>
                  </a:solidFill>
                  <a:latin typeface="Source Sans Pro Bold"/>
                  <a:ea typeface="Source Sans Pro Bold"/>
                  <a:cs typeface="Source Sans Pro Bold"/>
                  <a:sym typeface="Source Sans Pro Bold"/>
                </a:rPr>
                <a:t> CTC(E10156628)</a:t>
              </a:r>
            </a:p>
          </p:txBody>
        </p:sp>
      </p:grpSp>
      <p:grpSp>
        <p:nvGrpSpPr>
          <p:cNvPr id="18" name="Group 18"/>
          <p:cNvGrpSpPr/>
          <p:nvPr/>
        </p:nvGrpSpPr>
        <p:grpSpPr>
          <a:xfrm>
            <a:off x="5023783" y="256973"/>
            <a:ext cx="9042128" cy="3320746"/>
            <a:chOff x="0" y="0"/>
            <a:chExt cx="12056170" cy="4427662"/>
          </a:xfrm>
        </p:grpSpPr>
        <p:grpSp>
          <p:nvGrpSpPr>
            <p:cNvPr id="19" name="Group 19"/>
            <p:cNvGrpSpPr/>
            <p:nvPr/>
          </p:nvGrpSpPr>
          <p:grpSpPr>
            <a:xfrm>
              <a:off x="7628508" y="0"/>
              <a:ext cx="4427662" cy="442766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52400" cap="sq">
                <a:solidFill>
                  <a:srgbClr val="233E8B"/>
                </a:solidFill>
                <a:prstDash val="solid"/>
                <a:miter/>
              </a:ln>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3080"/>
                  </a:lnSpc>
                </a:pPr>
                <a:endParaRPr/>
              </a:p>
            </p:txBody>
          </p:sp>
        </p:grpSp>
        <p:grpSp>
          <p:nvGrpSpPr>
            <p:cNvPr id="22" name="Group 22"/>
            <p:cNvGrpSpPr/>
            <p:nvPr/>
          </p:nvGrpSpPr>
          <p:grpSpPr>
            <a:xfrm rot="-5400000">
              <a:off x="3367171" y="-2707339"/>
              <a:ext cx="3107998" cy="9842339"/>
              <a:chOff x="0" y="0"/>
              <a:chExt cx="660400" cy="2091340"/>
            </a:xfrm>
          </p:grpSpPr>
          <p:sp>
            <p:nvSpPr>
              <p:cNvPr id="23" name="Freeform 23"/>
              <p:cNvSpPr/>
              <p:nvPr/>
            </p:nvSpPr>
            <p:spPr>
              <a:xfrm>
                <a:off x="0" y="0"/>
                <a:ext cx="660400" cy="2091340"/>
              </a:xfrm>
              <a:custGeom>
                <a:avLst/>
                <a:gdLst/>
                <a:ahLst/>
                <a:cxnLst/>
                <a:rect l="l" t="t" r="r" b="b"/>
                <a:pathLst>
                  <a:path w="660400" h="209134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6902"/>
                    </a:cubicBezTo>
                    <a:lnTo>
                      <a:pt x="660400" y="2091340"/>
                    </a:lnTo>
                    <a:lnTo>
                      <a:pt x="0" y="2091340"/>
                    </a:lnTo>
                    <a:lnTo>
                      <a:pt x="0" y="358189"/>
                    </a:lnTo>
                    <a:cubicBezTo>
                      <a:pt x="1782" y="185660"/>
                      <a:pt x="93019" y="64045"/>
                      <a:pt x="220252" y="19070"/>
                    </a:cubicBezTo>
                    <a:close/>
                  </a:path>
                </a:pathLst>
              </a:custGeom>
              <a:solidFill>
                <a:srgbClr val="233E8B"/>
              </a:solidFill>
              <a:ln cap="sq">
                <a:noFill/>
                <a:prstDash val="solid"/>
                <a:miter/>
              </a:ln>
            </p:spPr>
          </p:sp>
          <p:sp>
            <p:nvSpPr>
              <p:cNvPr id="24" name="TextBox 24"/>
              <p:cNvSpPr txBox="1"/>
              <p:nvPr/>
            </p:nvSpPr>
            <p:spPr>
              <a:xfrm>
                <a:off x="0" y="88900"/>
                <a:ext cx="660400" cy="2002440"/>
              </a:xfrm>
              <a:prstGeom prst="rect">
                <a:avLst/>
              </a:prstGeom>
            </p:spPr>
            <p:txBody>
              <a:bodyPr lIns="50800" tIns="50800" rIns="50800" bIns="50800" rtlCol="0" anchor="ctr"/>
              <a:lstStyle/>
              <a:p>
                <a:pPr algn="ctr">
                  <a:lnSpc>
                    <a:spcPts val="3080"/>
                  </a:lnSpc>
                </a:pPr>
                <a:endParaRPr/>
              </a:p>
            </p:txBody>
          </p:sp>
        </p:grpSp>
        <p:grpSp>
          <p:nvGrpSpPr>
            <p:cNvPr id="25" name="Group 25"/>
            <p:cNvGrpSpPr>
              <a:grpSpLocks noChangeAspect="1"/>
            </p:cNvGrpSpPr>
            <p:nvPr/>
          </p:nvGrpSpPr>
          <p:grpSpPr>
            <a:xfrm>
              <a:off x="8288341" y="659832"/>
              <a:ext cx="3107998" cy="3107998"/>
              <a:chOff x="0" y="0"/>
              <a:chExt cx="495300" cy="495300"/>
            </a:xfrm>
          </p:grpSpPr>
          <p:sp>
            <p:nvSpPr>
              <p:cNvPr id="26" name="Freeform 26"/>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233E8B"/>
              </a:solidFill>
            </p:spPr>
          </p:sp>
          <p:sp>
            <p:nvSpPr>
              <p:cNvPr id="27" name="Freeform 27"/>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28" name="Freeform 28"/>
            <p:cNvSpPr/>
            <p:nvPr/>
          </p:nvSpPr>
          <p:spPr>
            <a:xfrm>
              <a:off x="9225396" y="1573682"/>
              <a:ext cx="1233888" cy="1280298"/>
            </a:xfrm>
            <a:custGeom>
              <a:avLst/>
              <a:gdLst/>
              <a:ahLst/>
              <a:cxnLst/>
              <a:rect l="l" t="t" r="r" b="b"/>
              <a:pathLst>
                <a:path w="1233888" h="1280298">
                  <a:moveTo>
                    <a:pt x="0" y="0"/>
                  </a:moveTo>
                  <a:lnTo>
                    <a:pt x="1233887" y="0"/>
                  </a:lnTo>
                  <a:lnTo>
                    <a:pt x="1233887" y="1280298"/>
                  </a:lnTo>
                  <a:lnTo>
                    <a:pt x="0" y="12802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9" name="TextBox 29"/>
            <p:cNvSpPr txBox="1"/>
            <p:nvPr/>
          </p:nvSpPr>
          <p:spPr>
            <a:xfrm>
              <a:off x="1098260" y="1070203"/>
              <a:ext cx="6763183" cy="731298"/>
            </a:xfrm>
            <a:prstGeom prst="rect">
              <a:avLst/>
            </a:prstGeom>
          </p:spPr>
          <p:txBody>
            <a:bodyPr lIns="0" tIns="0" rIns="0" bIns="0" rtlCol="0" anchor="t">
              <a:spAutoFit/>
            </a:bodyPr>
            <a:lstStyle/>
            <a:p>
              <a:pPr marL="0" lvl="1" indent="0" algn="r">
                <a:lnSpc>
                  <a:spcPts val="4653"/>
                </a:lnSpc>
                <a:spcBef>
                  <a:spcPct val="0"/>
                </a:spcBef>
              </a:pPr>
              <a:r>
                <a:rPr lang="en-US" sz="3323" b="1">
                  <a:solidFill>
                    <a:srgbClr val="FFFFFF"/>
                  </a:solidFill>
                  <a:latin typeface="Source Sans Pro Bold"/>
                  <a:ea typeface="Source Sans Pro Bold"/>
                  <a:cs typeface="Source Sans Pro Bold"/>
                  <a:sym typeface="Source Sans Pro Bold"/>
                </a:rPr>
                <a:t>Organizație intermediară</a:t>
              </a:r>
            </a:p>
          </p:txBody>
        </p:sp>
        <p:sp>
          <p:nvSpPr>
            <p:cNvPr id="30" name="TextBox 30"/>
            <p:cNvSpPr txBox="1"/>
            <p:nvPr/>
          </p:nvSpPr>
          <p:spPr>
            <a:xfrm>
              <a:off x="825405" y="2034127"/>
              <a:ext cx="7036038" cy="1143068"/>
            </a:xfrm>
            <a:prstGeom prst="rect">
              <a:avLst/>
            </a:prstGeom>
          </p:spPr>
          <p:txBody>
            <a:bodyPr lIns="0" tIns="0" rIns="0" bIns="0" rtlCol="0" anchor="t">
              <a:spAutoFit/>
            </a:bodyPr>
            <a:lstStyle/>
            <a:p>
              <a:pPr marL="0" lvl="0" indent="0" algn="r">
                <a:lnSpc>
                  <a:spcPts val="3626"/>
                </a:lnSpc>
                <a:spcBef>
                  <a:spcPct val="0"/>
                </a:spcBef>
              </a:pPr>
              <a:r>
                <a:rPr lang="en-US" sz="2417" dirty="0">
                  <a:solidFill>
                    <a:srgbClr val="FFFFFF"/>
                  </a:solidFill>
                  <a:latin typeface="Source Sans Pro"/>
                  <a:ea typeface="Source Sans Pro"/>
                  <a:cs typeface="Source Sans Pro"/>
                  <a:sym typeface="Source Sans Pro"/>
                </a:rPr>
                <a:t>( OPEI) ORGANIZATION FOR PROMOTION OF EUROPEAN ISSUES </a:t>
              </a:r>
              <a:r>
                <a:rPr lang="en-US" sz="2417" dirty="0" err="1">
                  <a:solidFill>
                    <a:srgbClr val="FFFFFF"/>
                  </a:solidFill>
                  <a:latin typeface="Source Sans Pro"/>
                  <a:ea typeface="Source Sans Pro"/>
                  <a:cs typeface="Source Sans Pro"/>
                  <a:sym typeface="Source Sans Pro"/>
                </a:rPr>
                <a:t>Cipru</a:t>
              </a:r>
              <a:r>
                <a:rPr lang="en-US" sz="2417" dirty="0">
                  <a:solidFill>
                    <a:srgbClr val="FFFFFF"/>
                  </a:solidFill>
                  <a:latin typeface="Source Sans Pro"/>
                  <a:ea typeface="Source Sans Pro"/>
                  <a:cs typeface="Source Sans Pro"/>
                  <a:sym typeface="Source Sans Pro"/>
                </a:rPr>
                <a:t>-</a:t>
              </a:r>
            </a:p>
          </p:txBody>
        </p:sp>
      </p:grpSp>
      <p:grpSp>
        <p:nvGrpSpPr>
          <p:cNvPr id="31" name="Group 31"/>
          <p:cNvGrpSpPr/>
          <p:nvPr/>
        </p:nvGrpSpPr>
        <p:grpSpPr>
          <a:xfrm>
            <a:off x="10333718" y="4469857"/>
            <a:ext cx="7464387" cy="3787487"/>
            <a:chOff x="0" y="0"/>
            <a:chExt cx="9952515" cy="5049982"/>
          </a:xfrm>
        </p:grpSpPr>
        <p:sp>
          <p:nvSpPr>
            <p:cNvPr id="32" name="Freeform 32"/>
            <p:cNvSpPr/>
            <p:nvPr/>
          </p:nvSpPr>
          <p:spPr>
            <a:xfrm>
              <a:off x="1498850" y="1779780"/>
              <a:ext cx="8183848" cy="3270202"/>
            </a:xfrm>
            <a:custGeom>
              <a:avLst/>
              <a:gdLst/>
              <a:ahLst/>
              <a:cxnLst/>
              <a:rect l="l" t="t" r="r" b="b"/>
              <a:pathLst>
                <a:path w="8183848" h="3270202">
                  <a:moveTo>
                    <a:pt x="0" y="0"/>
                  </a:moveTo>
                  <a:lnTo>
                    <a:pt x="8183848" y="0"/>
                  </a:lnTo>
                  <a:lnTo>
                    <a:pt x="8183848" y="3270202"/>
                  </a:lnTo>
                  <a:lnTo>
                    <a:pt x="0" y="3270202"/>
                  </a:lnTo>
                  <a:lnTo>
                    <a:pt x="0" y="0"/>
                  </a:lnTo>
                  <a:close/>
                </a:path>
              </a:pathLst>
            </a:custGeom>
            <a:blipFill>
              <a:blip r:embed="rId12">
                <a:alphaModFix amt="19999"/>
                <a:extLst>
                  <a:ext uri="{96DAC541-7B7A-43D3-8B79-37D633B846F1}">
                    <asvg:svgBlip xmlns:asvg="http://schemas.microsoft.com/office/drawing/2016/SVG/main" r:embed="rId13"/>
                  </a:ext>
                </a:extLst>
              </a:blip>
              <a:stretch>
                <a:fillRect l="-1057" t="-100108"/>
              </a:stretch>
            </a:blipFill>
          </p:spPr>
        </p:sp>
        <p:grpSp>
          <p:nvGrpSpPr>
            <p:cNvPr id="33" name="Group 33"/>
            <p:cNvGrpSpPr/>
            <p:nvPr/>
          </p:nvGrpSpPr>
          <p:grpSpPr>
            <a:xfrm>
              <a:off x="0" y="0"/>
              <a:ext cx="3555998" cy="3555998"/>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52400" cap="sq">
                <a:solidFill>
                  <a:srgbClr val="AE1E1E"/>
                </a:solidFill>
                <a:prstDash val="solid"/>
                <a:miter/>
              </a:ln>
            </p:spPr>
          </p:sp>
          <p:sp>
            <p:nvSpPr>
              <p:cNvPr id="35" name="TextBox 35"/>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36" name="Group 36"/>
            <p:cNvGrpSpPr/>
            <p:nvPr/>
          </p:nvGrpSpPr>
          <p:grpSpPr>
            <a:xfrm rot="5400000">
              <a:off x="4482282" y="-2174351"/>
              <a:ext cx="2496133" cy="7904699"/>
              <a:chOff x="0" y="0"/>
              <a:chExt cx="660400" cy="2091340"/>
            </a:xfrm>
          </p:grpSpPr>
          <p:sp>
            <p:nvSpPr>
              <p:cNvPr id="37" name="Freeform 37"/>
              <p:cNvSpPr/>
              <p:nvPr/>
            </p:nvSpPr>
            <p:spPr>
              <a:xfrm>
                <a:off x="0" y="0"/>
                <a:ext cx="660400" cy="2091340"/>
              </a:xfrm>
              <a:custGeom>
                <a:avLst/>
                <a:gdLst/>
                <a:ahLst/>
                <a:cxnLst/>
                <a:rect l="l" t="t" r="r" b="b"/>
                <a:pathLst>
                  <a:path w="660400" h="209134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6902"/>
                    </a:cubicBezTo>
                    <a:lnTo>
                      <a:pt x="660400" y="2091340"/>
                    </a:lnTo>
                    <a:lnTo>
                      <a:pt x="0" y="2091340"/>
                    </a:lnTo>
                    <a:lnTo>
                      <a:pt x="0" y="358189"/>
                    </a:lnTo>
                    <a:cubicBezTo>
                      <a:pt x="1782" y="185660"/>
                      <a:pt x="93019" y="64045"/>
                      <a:pt x="220252" y="19070"/>
                    </a:cubicBezTo>
                    <a:close/>
                  </a:path>
                </a:pathLst>
              </a:custGeom>
              <a:solidFill>
                <a:srgbClr val="AE1E1E"/>
              </a:solidFill>
              <a:ln cap="sq">
                <a:noFill/>
                <a:prstDash val="solid"/>
                <a:miter/>
              </a:ln>
            </p:spPr>
          </p:sp>
          <p:sp>
            <p:nvSpPr>
              <p:cNvPr id="38" name="TextBox 38"/>
              <p:cNvSpPr txBox="1"/>
              <p:nvPr/>
            </p:nvSpPr>
            <p:spPr>
              <a:xfrm>
                <a:off x="0" y="88900"/>
                <a:ext cx="660400" cy="2002440"/>
              </a:xfrm>
              <a:prstGeom prst="rect">
                <a:avLst/>
              </a:prstGeom>
            </p:spPr>
            <p:txBody>
              <a:bodyPr lIns="50800" tIns="50800" rIns="50800" bIns="50800" rtlCol="0" anchor="ctr"/>
              <a:lstStyle/>
              <a:p>
                <a:pPr algn="ctr">
                  <a:lnSpc>
                    <a:spcPts val="3079"/>
                  </a:lnSpc>
                </a:pPr>
                <a:endParaRPr/>
              </a:p>
            </p:txBody>
          </p:sp>
        </p:grpSp>
        <p:grpSp>
          <p:nvGrpSpPr>
            <p:cNvPr id="39" name="Group 39"/>
            <p:cNvGrpSpPr>
              <a:grpSpLocks noChangeAspect="1"/>
            </p:cNvGrpSpPr>
            <p:nvPr/>
          </p:nvGrpSpPr>
          <p:grpSpPr>
            <a:xfrm rot="-10800000">
              <a:off x="529932" y="529932"/>
              <a:ext cx="2496133" cy="2496133"/>
              <a:chOff x="0" y="0"/>
              <a:chExt cx="495300" cy="495300"/>
            </a:xfrm>
          </p:grpSpPr>
          <p:sp>
            <p:nvSpPr>
              <p:cNvPr id="40" name="Freeform 4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AE1E1E"/>
              </a:solidFill>
            </p:spPr>
          </p:sp>
          <p:sp>
            <p:nvSpPr>
              <p:cNvPr id="41" name="Freeform 4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id="42" name="Freeform 42"/>
            <p:cNvSpPr/>
            <p:nvPr/>
          </p:nvSpPr>
          <p:spPr>
            <a:xfrm>
              <a:off x="1206594" y="1290162"/>
              <a:ext cx="1142809" cy="975674"/>
            </a:xfrm>
            <a:custGeom>
              <a:avLst/>
              <a:gdLst/>
              <a:ahLst/>
              <a:cxnLst/>
              <a:rect l="l" t="t" r="r" b="b"/>
              <a:pathLst>
                <a:path w="1142809" h="975674">
                  <a:moveTo>
                    <a:pt x="0" y="0"/>
                  </a:moveTo>
                  <a:lnTo>
                    <a:pt x="1142810" y="0"/>
                  </a:lnTo>
                  <a:lnTo>
                    <a:pt x="1142810" y="975674"/>
                  </a:lnTo>
                  <a:lnTo>
                    <a:pt x="0" y="97567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43" name="TextBox 43"/>
            <p:cNvSpPr txBox="1"/>
            <p:nvPr/>
          </p:nvSpPr>
          <p:spPr>
            <a:xfrm>
              <a:off x="3028490" y="674820"/>
              <a:ext cx="5431730" cy="589055"/>
            </a:xfrm>
            <a:prstGeom prst="rect">
              <a:avLst/>
            </a:prstGeom>
          </p:spPr>
          <p:txBody>
            <a:bodyPr lIns="0" tIns="0" rIns="0" bIns="0" rtlCol="0" anchor="t">
              <a:spAutoFit/>
            </a:bodyPr>
            <a:lstStyle/>
            <a:p>
              <a:pPr marL="0" lvl="1" indent="0" algn="l">
                <a:lnSpc>
                  <a:spcPts val="3737"/>
                </a:lnSpc>
                <a:spcBef>
                  <a:spcPct val="0"/>
                </a:spcBef>
              </a:pPr>
              <a:r>
                <a:rPr lang="en-US" sz="2669" b="1">
                  <a:solidFill>
                    <a:srgbClr val="FFFFFF"/>
                  </a:solidFill>
                  <a:latin typeface="Source Sans Pro Bold"/>
                  <a:ea typeface="Source Sans Pro Bold"/>
                  <a:cs typeface="Source Sans Pro Bold"/>
                  <a:sym typeface="Source Sans Pro Bold"/>
                </a:rPr>
                <a:t>Firme de practică</a:t>
              </a:r>
            </a:p>
          </p:txBody>
        </p:sp>
        <p:sp>
          <p:nvSpPr>
            <p:cNvPr id="44" name="TextBox 44"/>
            <p:cNvSpPr txBox="1"/>
            <p:nvPr/>
          </p:nvSpPr>
          <p:spPr>
            <a:xfrm>
              <a:off x="3026065" y="1383687"/>
              <a:ext cx="6926450" cy="1386390"/>
            </a:xfrm>
            <a:prstGeom prst="rect">
              <a:avLst/>
            </a:prstGeom>
          </p:spPr>
          <p:txBody>
            <a:bodyPr lIns="0" tIns="0" rIns="0" bIns="0" rtlCol="0" anchor="t">
              <a:spAutoFit/>
            </a:bodyPr>
            <a:lstStyle/>
            <a:p>
              <a:pPr algn="l">
                <a:lnSpc>
                  <a:spcPts val="4368"/>
                </a:lnSpc>
              </a:pPr>
              <a:r>
                <a:rPr lang="en-US" sz="2912" dirty="0">
                  <a:solidFill>
                    <a:srgbClr val="FFFFFF"/>
                  </a:solidFill>
                  <a:latin typeface="Source Sans Pro"/>
                  <a:ea typeface="Source Sans Pro"/>
                  <a:cs typeface="Source Sans Pro"/>
                  <a:sym typeface="Source Sans Pro"/>
                </a:rPr>
                <a:t>L</a:t>
              </a:r>
              <a:r>
                <a:rPr lang="en-US" sz="2912" b="1" dirty="0">
                  <a:solidFill>
                    <a:srgbClr val="FFFFFF"/>
                  </a:solidFill>
                  <a:latin typeface="Source Sans Pro Bold"/>
                  <a:ea typeface="Source Sans Pro Bold"/>
                  <a:cs typeface="Source Sans Pro Bold"/>
                  <a:sym typeface="Source Sans Pro Bold"/>
                </a:rPr>
                <a:t>SSM Global training services</a:t>
              </a:r>
            </a:p>
            <a:p>
              <a:pPr marL="0" lvl="0" indent="0" algn="l">
                <a:lnSpc>
                  <a:spcPts val="4368"/>
                </a:lnSpc>
                <a:spcBef>
                  <a:spcPct val="0"/>
                </a:spcBef>
              </a:pPr>
              <a:r>
                <a:rPr lang="en-US" sz="2912" b="1" dirty="0">
                  <a:solidFill>
                    <a:srgbClr val="FFFFFF"/>
                  </a:solidFill>
                  <a:latin typeface="Source Sans Pro Bold"/>
                  <a:ea typeface="Source Sans Pro Bold"/>
                  <a:cs typeface="Source Sans Pro Bold"/>
                  <a:sym typeface="Source Sans Pro Bold"/>
                </a:rPr>
                <a:t>LTD(E10093988)</a:t>
              </a:r>
            </a:p>
          </p:txBody>
        </p:sp>
      </p:grpSp>
      <p:sp>
        <p:nvSpPr>
          <p:cNvPr id="45" name="TextBox 45"/>
          <p:cNvSpPr txBox="1"/>
          <p:nvPr/>
        </p:nvSpPr>
        <p:spPr>
          <a:xfrm>
            <a:off x="2823581" y="3434844"/>
            <a:ext cx="12981187" cy="895352"/>
          </a:xfrm>
          <a:prstGeom prst="rect">
            <a:avLst/>
          </a:prstGeom>
        </p:spPr>
        <p:txBody>
          <a:bodyPr lIns="0" tIns="0" rIns="0" bIns="0" rtlCol="0" anchor="t">
            <a:spAutoFit/>
          </a:bodyPr>
          <a:lstStyle/>
          <a:p>
            <a:pPr marL="0" lvl="1" indent="0" algn="ctr">
              <a:lnSpc>
                <a:spcPts val="7499"/>
              </a:lnSpc>
              <a:spcBef>
                <a:spcPct val="0"/>
              </a:spcBef>
            </a:pPr>
            <a:r>
              <a:rPr lang="en-US" sz="4999" b="1">
                <a:solidFill>
                  <a:srgbClr val="0F225B"/>
                </a:solidFill>
                <a:latin typeface="Oswald Bold"/>
                <a:ea typeface="Oswald Bold"/>
                <a:cs typeface="Oswald Bold"/>
                <a:sym typeface="Oswald Bold"/>
              </a:rPr>
              <a:t>PARTENERI ÎN PROIECT</a:t>
            </a:r>
          </a:p>
        </p:txBody>
      </p:sp>
      <p:sp>
        <p:nvSpPr>
          <p:cNvPr id="46" name="TextBox 46"/>
          <p:cNvSpPr txBox="1"/>
          <p:nvPr/>
        </p:nvSpPr>
        <p:spPr>
          <a:xfrm>
            <a:off x="1378759" y="7822004"/>
            <a:ext cx="16339363" cy="2114549"/>
          </a:xfrm>
          <a:prstGeom prst="rect">
            <a:avLst/>
          </a:prstGeom>
        </p:spPr>
        <p:txBody>
          <a:bodyPr lIns="0" tIns="0" rIns="0" bIns="0" rtlCol="0" anchor="t">
            <a:spAutoFit/>
          </a:bodyPr>
          <a:lstStyle/>
          <a:p>
            <a:pPr algn="ctr">
              <a:lnSpc>
                <a:spcPts val="4200"/>
              </a:lnSpc>
            </a:pPr>
            <a:r>
              <a:rPr lang="en-US" sz="3000" b="1">
                <a:solidFill>
                  <a:srgbClr val="0F225B"/>
                </a:solidFill>
                <a:latin typeface="Canva Sans Bold"/>
                <a:ea typeface="Canva Sans Bold"/>
                <a:cs typeface="Canva Sans Bold"/>
                <a:sym typeface="Canva Sans Bold"/>
              </a:rPr>
              <a:t>C.N. „Grigore Moisil” Onești va coopera cu o organizație intermediară din Cipru, cu o bogată experiență pentru realizarea a 24 de plasamente de practică pentru elevi, cu durata de 2 săptămâni. </a:t>
            </a:r>
          </a:p>
          <a:p>
            <a:pPr algn="ctr">
              <a:lnSpc>
                <a:spcPts val="4200"/>
              </a:lnSpc>
            </a:pPr>
            <a:endParaRPr lang="en-US" sz="3000" b="1">
              <a:solidFill>
                <a:srgbClr val="0F225B"/>
              </a:solidFill>
              <a:latin typeface="Canva Sans Bold"/>
              <a:ea typeface="Canva Sans Bold"/>
              <a:cs typeface="Canva Sans Bold"/>
              <a:sym typeface="Canva Sans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grpSp>
        <p:nvGrpSpPr>
          <p:cNvPr id="2" name="Group 2"/>
          <p:cNvGrpSpPr/>
          <p:nvPr/>
        </p:nvGrpSpPr>
        <p:grpSpPr>
          <a:xfrm>
            <a:off x="2940887" y="5339330"/>
            <a:ext cx="520530" cy="432582"/>
            <a:chOff x="0" y="0"/>
            <a:chExt cx="1561822" cy="1297940"/>
          </a:xfrm>
        </p:grpSpPr>
        <p:sp>
          <p:nvSpPr>
            <p:cNvPr id="3" name="Freeform 3"/>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233E8B"/>
            </a:solidFill>
          </p:spPr>
        </p:sp>
      </p:grpSp>
      <p:grpSp>
        <p:nvGrpSpPr>
          <p:cNvPr id="4" name="Group 4"/>
          <p:cNvGrpSpPr/>
          <p:nvPr/>
        </p:nvGrpSpPr>
        <p:grpSpPr>
          <a:xfrm>
            <a:off x="2096322" y="5953895"/>
            <a:ext cx="2209660" cy="1952128"/>
            <a:chOff x="0" y="0"/>
            <a:chExt cx="670128" cy="592026"/>
          </a:xfrm>
        </p:grpSpPr>
        <p:sp>
          <p:nvSpPr>
            <p:cNvPr id="5" name="Freeform 5"/>
            <p:cNvSpPr/>
            <p:nvPr/>
          </p:nvSpPr>
          <p:spPr>
            <a:xfrm>
              <a:off x="0" y="0"/>
              <a:ext cx="670128" cy="592026"/>
            </a:xfrm>
            <a:custGeom>
              <a:avLst/>
              <a:gdLst/>
              <a:ahLst/>
              <a:cxnLst/>
              <a:rect l="l" t="t" r="r" b="b"/>
              <a:pathLst>
                <a:path w="670128" h="592026">
                  <a:moveTo>
                    <a:pt x="70073" y="0"/>
                  </a:moveTo>
                  <a:lnTo>
                    <a:pt x="600055" y="0"/>
                  </a:lnTo>
                  <a:cubicBezTo>
                    <a:pt x="638755" y="0"/>
                    <a:pt x="670128" y="31373"/>
                    <a:pt x="670128" y="70073"/>
                  </a:cubicBezTo>
                  <a:lnTo>
                    <a:pt x="670128" y="521952"/>
                  </a:lnTo>
                  <a:cubicBezTo>
                    <a:pt x="670128" y="560653"/>
                    <a:pt x="638755" y="592026"/>
                    <a:pt x="600055" y="592026"/>
                  </a:cubicBezTo>
                  <a:lnTo>
                    <a:pt x="70073" y="592026"/>
                  </a:lnTo>
                  <a:cubicBezTo>
                    <a:pt x="31373" y="592026"/>
                    <a:pt x="0" y="560653"/>
                    <a:pt x="0" y="521952"/>
                  </a:cubicBezTo>
                  <a:lnTo>
                    <a:pt x="0" y="70073"/>
                  </a:lnTo>
                  <a:cubicBezTo>
                    <a:pt x="0" y="31373"/>
                    <a:pt x="31373" y="0"/>
                    <a:pt x="70073" y="0"/>
                  </a:cubicBezTo>
                  <a:close/>
                </a:path>
              </a:pathLst>
            </a:custGeom>
            <a:solidFill>
              <a:srgbClr val="233E8B"/>
            </a:solidFill>
          </p:spPr>
        </p:sp>
        <p:sp>
          <p:nvSpPr>
            <p:cNvPr id="6" name="TextBox 6"/>
            <p:cNvSpPr txBox="1"/>
            <p:nvPr/>
          </p:nvSpPr>
          <p:spPr>
            <a:xfrm>
              <a:off x="0" y="-38100"/>
              <a:ext cx="670128" cy="630126"/>
            </a:xfrm>
            <a:prstGeom prst="rect">
              <a:avLst/>
            </a:prstGeom>
          </p:spPr>
          <p:txBody>
            <a:bodyPr lIns="50800" tIns="50800" rIns="50800" bIns="50800" rtlCol="0" anchor="ctr"/>
            <a:lstStyle/>
            <a:p>
              <a:pPr algn="ctr">
                <a:lnSpc>
                  <a:spcPts val="3079"/>
                </a:lnSpc>
              </a:pPr>
              <a:endParaRPr/>
            </a:p>
          </p:txBody>
        </p:sp>
      </p:grpSp>
      <p:grpSp>
        <p:nvGrpSpPr>
          <p:cNvPr id="7" name="Group 7"/>
          <p:cNvGrpSpPr/>
          <p:nvPr/>
        </p:nvGrpSpPr>
        <p:grpSpPr>
          <a:xfrm>
            <a:off x="2096322" y="3192082"/>
            <a:ext cx="2209660" cy="220966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233E8B"/>
              </a:solidFill>
              <a:prstDash val="solid"/>
              <a:miter/>
            </a:ln>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10" name="Freeform 10"/>
          <p:cNvSpPr/>
          <p:nvPr/>
        </p:nvSpPr>
        <p:spPr>
          <a:xfrm>
            <a:off x="2096322" y="3757059"/>
            <a:ext cx="2229030" cy="1763720"/>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sp>
      <p:sp>
        <p:nvSpPr>
          <p:cNvPr id="11" name="Freeform 11"/>
          <p:cNvSpPr/>
          <p:nvPr/>
        </p:nvSpPr>
        <p:spPr>
          <a:xfrm>
            <a:off x="5048190" y="5093643"/>
            <a:ext cx="2229030" cy="1763720"/>
          </a:xfrm>
          <a:custGeom>
            <a:avLst/>
            <a:gdLst/>
            <a:ahLst/>
            <a:cxnLst/>
            <a:rect l="l" t="t" r="r" b="b"/>
            <a:pathLst>
              <a:path w="2229030" h="1763720">
                <a:moveTo>
                  <a:pt x="0" y="0"/>
                </a:moveTo>
                <a:lnTo>
                  <a:pt x="2229030" y="0"/>
                </a:lnTo>
                <a:lnTo>
                  <a:pt x="2229030"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12" name="Freeform 12"/>
          <p:cNvSpPr/>
          <p:nvPr/>
        </p:nvSpPr>
        <p:spPr>
          <a:xfrm>
            <a:off x="8000057" y="3757059"/>
            <a:ext cx="2229030" cy="1763720"/>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sp>
      <p:grpSp>
        <p:nvGrpSpPr>
          <p:cNvPr id="13" name="Group 13"/>
          <p:cNvGrpSpPr/>
          <p:nvPr/>
        </p:nvGrpSpPr>
        <p:grpSpPr>
          <a:xfrm>
            <a:off x="2327373" y="3423133"/>
            <a:ext cx="1747558" cy="174755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16" name="Group 16"/>
          <p:cNvGrpSpPr/>
          <p:nvPr/>
        </p:nvGrpSpPr>
        <p:grpSpPr>
          <a:xfrm>
            <a:off x="8039170" y="3192082"/>
            <a:ext cx="2209660" cy="220966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1EAE98"/>
              </a:solid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19" name="Group 19"/>
          <p:cNvGrpSpPr/>
          <p:nvPr/>
        </p:nvGrpSpPr>
        <p:grpSpPr>
          <a:xfrm>
            <a:off x="8270221" y="3423133"/>
            <a:ext cx="1747558" cy="174755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22" name="Group 22"/>
          <p:cNvGrpSpPr/>
          <p:nvPr/>
        </p:nvGrpSpPr>
        <p:grpSpPr>
          <a:xfrm>
            <a:off x="5067746" y="7214848"/>
            <a:ext cx="2209660" cy="1783192"/>
            <a:chOff x="0" y="0"/>
            <a:chExt cx="670128" cy="540792"/>
          </a:xfrm>
        </p:grpSpPr>
        <p:sp>
          <p:nvSpPr>
            <p:cNvPr id="23" name="Freeform 23"/>
            <p:cNvSpPr/>
            <p:nvPr/>
          </p:nvSpPr>
          <p:spPr>
            <a:xfrm>
              <a:off x="0" y="0"/>
              <a:ext cx="670128" cy="540792"/>
            </a:xfrm>
            <a:custGeom>
              <a:avLst/>
              <a:gdLst/>
              <a:ahLst/>
              <a:cxnLst/>
              <a:rect l="l" t="t" r="r" b="b"/>
              <a:pathLst>
                <a:path w="670128" h="540792">
                  <a:moveTo>
                    <a:pt x="70073" y="0"/>
                  </a:moveTo>
                  <a:lnTo>
                    <a:pt x="600055" y="0"/>
                  </a:lnTo>
                  <a:cubicBezTo>
                    <a:pt x="638755" y="0"/>
                    <a:pt x="670128" y="31373"/>
                    <a:pt x="670128" y="70073"/>
                  </a:cubicBezTo>
                  <a:lnTo>
                    <a:pt x="670128" y="470719"/>
                  </a:lnTo>
                  <a:cubicBezTo>
                    <a:pt x="670128" y="509419"/>
                    <a:pt x="638755" y="540792"/>
                    <a:pt x="600055" y="540792"/>
                  </a:cubicBezTo>
                  <a:lnTo>
                    <a:pt x="70073" y="540792"/>
                  </a:lnTo>
                  <a:cubicBezTo>
                    <a:pt x="31373" y="540792"/>
                    <a:pt x="0" y="509419"/>
                    <a:pt x="0" y="470719"/>
                  </a:cubicBezTo>
                  <a:lnTo>
                    <a:pt x="0" y="70073"/>
                  </a:lnTo>
                  <a:cubicBezTo>
                    <a:pt x="0" y="31373"/>
                    <a:pt x="31373" y="0"/>
                    <a:pt x="70073" y="0"/>
                  </a:cubicBezTo>
                  <a:close/>
                </a:path>
              </a:pathLst>
            </a:custGeom>
            <a:solidFill>
              <a:srgbClr val="AE1E1E"/>
            </a:solidFill>
          </p:spPr>
        </p:sp>
        <p:sp>
          <p:nvSpPr>
            <p:cNvPr id="24" name="TextBox 24"/>
            <p:cNvSpPr txBox="1"/>
            <p:nvPr/>
          </p:nvSpPr>
          <p:spPr>
            <a:xfrm>
              <a:off x="0" y="-38100"/>
              <a:ext cx="670128" cy="578892"/>
            </a:xfrm>
            <a:prstGeom prst="rect">
              <a:avLst/>
            </a:prstGeom>
          </p:spPr>
          <p:txBody>
            <a:bodyPr lIns="50800" tIns="50800" rIns="50800" bIns="50800" rtlCol="0" anchor="ctr"/>
            <a:lstStyle/>
            <a:p>
              <a:pPr algn="ctr">
                <a:lnSpc>
                  <a:spcPts val="3079"/>
                </a:lnSpc>
              </a:pPr>
              <a:endParaRPr/>
            </a:p>
          </p:txBody>
        </p:sp>
      </p:grpSp>
      <p:grpSp>
        <p:nvGrpSpPr>
          <p:cNvPr id="25" name="Group 25"/>
          <p:cNvGrpSpPr/>
          <p:nvPr/>
        </p:nvGrpSpPr>
        <p:grpSpPr>
          <a:xfrm>
            <a:off x="8039170" y="5953895"/>
            <a:ext cx="2209660" cy="1952128"/>
            <a:chOff x="0" y="0"/>
            <a:chExt cx="670128" cy="592026"/>
          </a:xfrm>
        </p:grpSpPr>
        <p:sp>
          <p:nvSpPr>
            <p:cNvPr id="26" name="Freeform 26"/>
            <p:cNvSpPr/>
            <p:nvPr/>
          </p:nvSpPr>
          <p:spPr>
            <a:xfrm>
              <a:off x="0" y="0"/>
              <a:ext cx="670128" cy="592026"/>
            </a:xfrm>
            <a:custGeom>
              <a:avLst/>
              <a:gdLst/>
              <a:ahLst/>
              <a:cxnLst/>
              <a:rect l="l" t="t" r="r" b="b"/>
              <a:pathLst>
                <a:path w="670128" h="592026">
                  <a:moveTo>
                    <a:pt x="70073" y="0"/>
                  </a:moveTo>
                  <a:lnTo>
                    <a:pt x="600055" y="0"/>
                  </a:lnTo>
                  <a:cubicBezTo>
                    <a:pt x="638755" y="0"/>
                    <a:pt x="670128" y="31373"/>
                    <a:pt x="670128" y="70073"/>
                  </a:cubicBezTo>
                  <a:lnTo>
                    <a:pt x="670128" y="521952"/>
                  </a:lnTo>
                  <a:cubicBezTo>
                    <a:pt x="670128" y="560653"/>
                    <a:pt x="638755" y="592026"/>
                    <a:pt x="600055" y="592026"/>
                  </a:cubicBezTo>
                  <a:lnTo>
                    <a:pt x="70073" y="592026"/>
                  </a:lnTo>
                  <a:cubicBezTo>
                    <a:pt x="31373" y="592026"/>
                    <a:pt x="0" y="560653"/>
                    <a:pt x="0" y="521952"/>
                  </a:cubicBezTo>
                  <a:lnTo>
                    <a:pt x="0" y="70073"/>
                  </a:lnTo>
                  <a:cubicBezTo>
                    <a:pt x="0" y="31373"/>
                    <a:pt x="31373" y="0"/>
                    <a:pt x="70073" y="0"/>
                  </a:cubicBezTo>
                  <a:close/>
                </a:path>
              </a:pathLst>
            </a:custGeom>
            <a:solidFill>
              <a:srgbClr val="1EAE98"/>
            </a:solidFill>
          </p:spPr>
        </p:sp>
        <p:sp>
          <p:nvSpPr>
            <p:cNvPr id="27" name="TextBox 27"/>
            <p:cNvSpPr txBox="1"/>
            <p:nvPr/>
          </p:nvSpPr>
          <p:spPr>
            <a:xfrm>
              <a:off x="0" y="-38100"/>
              <a:ext cx="670128" cy="630126"/>
            </a:xfrm>
            <a:prstGeom prst="rect">
              <a:avLst/>
            </a:prstGeom>
          </p:spPr>
          <p:txBody>
            <a:bodyPr lIns="50800" tIns="50800" rIns="50800" bIns="50800" rtlCol="0" anchor="ctr"/>
            <a:lstStyle/>
            <a:p>
              <a:pPr algn="ctr">
                <a:lnSpc>
                  <a:spcPts val="3079"/>
                </a:lnSpc>
              </a:pPr>
              <a:endParaRPr/>
            </a:p>
          </p:txBody>
        </p:sp>
      </p:grpSp>
      <p:grpSp>
        <p:nvGrpSpPr>
          <p:cNvPr id="28" name="Group 28"/>
          <p:cNvGrpSpPr/>
          <p:nvPr/>
        </p:nvGrpSpPr>
        <p:grpSpPr>
          <a:xfrm>
            <a:off x="8883735" y="5339330"/>
            <a:ext cx="520530" cy="432582"/>
            <a:chOff x="0" y="0"/>
            <a:chExt cx="1561822" cy="1297940"/>
          </a:xfrm>
        </p:grpSpPr>
        <p:sp>
          <p:nvSpPr>
            <p:cNvPr id="29" name="Freeform 29"/>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1EAE98"/>
            </a:solidFill>
          </p:spPr>
        </p:sp>
      </p:grpSp>
      <p:grpSp>
        <p:nvGrpSpPr>
          <p:cNvPr id="30" name="Group 30"/>
          <p:cNvGrpSpPr/>
          <p:nvPr/>
        </p:nvGrpSpPr>
        <p:grpSpPr>
          <a:xfrm>
            <a:off x="11010594" y="7194683"/>
            <a:ext cx="2209660" cy="1803357"/>
            <a:chOff x="0" y="0"/>
            <a:chExt cx="670128" cy="546907"/>
          </a:xfrm>
        </p:grpSpPr>
        <p:sp>
          <p:nvSpPr>
            <p:cNvPr id="31" name="Freeform 31"/>
            <p:cNvSpPr/>
            <p:nvPr/>
          </p:nvSpPr>
          <p:spPr>
            <a:xfrm>
              <a:off x="0" y="0"/>
              <a:ext cx="670128" cy="546907"/>
            </a:xfrm>
            <a:custGeom>
              <a:avLst/>
              <a:gdLst/>
              <a:ahLst/>
              <a:cxnLst/>
              <a:rect l="l" t="t" r="r" b="b"/>
              <a:pathLst>
                <a:path w="670128" h="546907">
                  <a:moveTo>
                    <a:pt x="70073" y="0"/>
                  </a:moveTo>
                  <a:lnTo>
                    <a:pt x="600055" y="0"/>
                  </a:lnTo>
                  <a:cubicBezTo>
                    <a:pt x="638755" y="0"/>
                    <a:pt x="670128" y="31373"/>
                    <a:pt x="670128" y="70073"/>
                  </a:cubicBezTo>
                  <a:lnTo>
                    <a:pt x="670128" y="476834"/>
                  </a:lnTo>
                  <a:cubicBezTo>
                    <a:pt x="670128" y="515535"/>
                    <a:pt x="638755" y="546907"/>
                    <a:pt x="600055" y="546907"/>
                  </a:cubicBezTo>
                  <a:lnTo>
                    <a:pt x="70073" y="546907"/>
                  </a:lnTo>
                  <a:cubicBezTo>
                    <a:pt x="31373" y="546907"/>
                    <a:pt x="0" y="515535"/>
                    <a:pt x="0" y="476834"/>
                  </a:cubicBezTo>
                  <a:lnTo>
                    <a:pt x="0" y="70073"/>
                  </a:lnTo>
                  <a:cubicBezTo>
                    <a:pt x="0" y="31373"/>
                    <a:pt x="31373" y="0"/>
                    <a:pt x="70073" y="0"/>
                  </a:cubicBezTo>
                  <a:close/>
                </a:path>
              </a:pathLst>
            </a:custGeom>
            <a:solidFill>
              <a:srgbClr val="A12568"/>
            </a:solidFill>
          </p:spPr>
        </p:sp>
        <p:sp>
          <p:nvSpPr>
            <p:cNvPr id="32" name="TextBox 32"/>
            <p:cNvSpPr txBox="1"/>
            <p:nvPr/>
          </p:nvSpPr>
          <p:spPr>
            <a:xfrm>
              <a:off x="0" y="-38100"/>
              <a:ext cx="670128" cy="585007"/>
            </a:xfrm>
            <a:prstGeom prst="rect">
              <a:avLst/>
            </a:prstGeom>
          </p:spPr>
          <p:txBody>
            <a:bodyPr lIns="50800" tIns="50800" rIns="50800" bIns="50800" rtlCol="0" anchor="ctr"/>
            <a:lstStyle/>
            <a:p>
              <a:pPr algn="ctr">
                <a:lnSpc>
                  <a:spcPts val="3079"/>
                </a:lnSpc>
              </a:pPr>
              <a:endParaRPr/>
            </a:p>
          </p:txBody>
        </p:sp>
      </p:grpSp>
      <p:grpSp>
        <p:nvGrpSpPr>
          <p:cNvPr id="33" name="Group 33"/>
          <p:cNvGrpSpPr/>
          <p:nvPr/>
        </p:nvGrpSpPr>
        <p:grpSpPr>
          <a:xfrm>
            <a:off x="13982017" y="5975503"/>
            <a:ext cx="2209660" cy="1930520"/>
            <a:chOff x="0" y="0"/>
            <a:chExt cx="670128" cy="585472"/>
          </a:xfrm>
        </p:grpSpPr>
        <p:sp>
          <p:nvSpPr>
            <p:cNvPr id="34" name="Freeform 34"/>
            <p:cNvSpPr/>
            <p:nvPr/>
          </p:nvSpPr>
          <p:spPr>
            <a:xfrm>
              <a:off x="0" y="0"/>
              <a:ext cx="670128" cy="585472"/>
            </a:xfrm>
            <a:custGeom>
              <a:avLst/>
              <a:gdLst/>
              <a:ahLst/>
              <a:cxnLst/>
              <a:rect l="l" t="t" r="r" b="b"/>
              <a:pathLst>
                <a:path w="670128" h="585472">
                  <a:moveTo>
                    <a:pt x="70073" y="0"/>
                  </a:moveTo>
                  <a:lnTo>
                    <a:pt x="600055" y="0"/>
                  </a:lnTo>
                  <a:cubicBezTo>
                    <a:pt x="638755" y="0"/>
                    <a:pt x="670128" y="31373"/>
                    <a:pt x="670128" y="70073"/>
                  </a:cubicBezTo>
                  <a:lnTo>
                    <a:pt x="670128" y="515399"/>
                  </a:lnTo>
                  <a:cubicBezTo>
                    <a:pt x="670128" y="554100"/>
                    <a:pt x="638755" y="585472"/>
                    <a:pt x="600055" y="585472"/>
                  </a:cubicBezTo>
                  <a:lnTo>
                    <a:pt x="70073" y="585472"/>
                  </a:lnTo>
                  <a:cubicBezTo>
                    <a:pt x="31373" y="585472"/>
                    <a:pt x="0" y="554100"/>
                    <a:pt x="0" y="515399"/>
                  </a:cubicBezTo>
                  <a:lnTo>
                    <a:pt x="0" y="70073"/>
                  </a:lnTo>
                  <a:cubicBezTo>
                    <a:pt x="0" y="31373"/>
                    <a:pt x="31373" y="0"/>
                    <a:pt x="70073" y="0"/>
                  </a:cubicBezTo>
                  <a:close/>
                </a:path>
              </a:pathLst>
            </a:custGeom>
            <a:solidFill>
              <a:srgbClr val="FF8887"/>
            </a:solidFill>
          </p:spPr>
        </p:sp>
        <p:sp>
          <p:nvSpPr>
            <p:cNvPr id="35" name="TextBox 35"/>
            <p:cNvSpPr txBox="1"/>
            <p:nvPr/>
          </p:nvSpPr>
          <p:spPr>
            <a:xfrm>
              <a:off x="0" y="-38100"/>
              <a:ext cx="670128" cy="623572"/>
            </a:xfrm>
            <a:prstGeom prst="rect">
              <a:avLst/>
            </a:prstGeom>
          </p:spPr>
          <p:txBody>
            <a:bodyPr lIns="50800" tIns="50800" rIns="50800" bIns="50800" rtlCol="0" anchor="ctr"/>
            <a:lstStyle/>
            <a:p>
              <a:pPr algn="ctr">
                <a:lnSpc>
                  <a:spcPts val="3079"/>
                </a:lnSpc>
              </a:pPr>
              <a:endParaRPr/>
            </a:p>
          </p:txBody>
        </p:sp>
      </p:grpSp>
      <p:grpSp>
        <p:nvGrpSpPr>
          <p:cNvPr id="36" name="Group 36"/>
          <p:cNvGrpSpPr/>
          <p:nvPr/>
        </p:nvGrpSpPr>
        <p:grpSpPr>
          <a:xfrm>
            <a:off x="5028397" y="4481998"/>
            <a:ext cx="2209660" cy="2209660"/>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AE1E1E"/>
              </a:solidFill>
              <a:prstDash val="solid"/>
              <a:miter/>
            </a:ln>
          </p:spPr>
        </p:sp>
        <p:sp>
          <p:nvSpPr>
            <p:cNvPr id="38" name="TextBox 38"/>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39" name="Group 39"/>
          <p:cNvGrpSpPr/>
          <p:nvPr/>
        </p:nvGrpSpPr>
        <p:grpSpPr>
          <a:xfrm>
            <a:off x="5872962" y="6629245"/>
            <a:ext cx="520530" cy="432582"/>
            <a:chOff x="0" y="0"/>
            <a:chExt cx="1561822" cy="1297940"/>
          </a:xfrm>
        </p:grpSpPr>
        <p:sp>
          <p:nvSpPr>
            <p:cNvPr id="40" name="Freeform 40"/>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AE1E1E"/>
            </a:solidFill>
          </p:spPr>
        </p:sp>
      </p:grpSp>
      <p:sp>
        <p:nvSpPr>
          <p:cNvPr id="41" name="Freeform 41"/>
          <p:cNvSpPr/>
          <p:nvPr/>
        </p:nvSpPr>
        <p:spPr>
          <a:xfrm>
            <a:off x="4950171" y="5046974"/>
            <a:ext cx="2229030" cy="1763720"/>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sp>
      <p:grpSp>
        <p:nvGrpSpPr>
          <p:cNvPr id="42" name="Group 42"/>
          <p:cNvGrpSpPr/>
          <p:nvPr/>
        </p:nvGrpSpPr>
        <p:grpSpPr>
          <a:xfrm>
            <a:off x="5259448" y="4713048"/>
            <a:ext cx="1747558" cy="1747558"/>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44" name="TextBox 44"/>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sp>
        <p:nvSpPr>
          <p:cNvPr id="45" name="Freeform 45"/>
          <p:cNvSpPr/>
          <p:nvPr/>
        </p:nvSpPr>
        <p:spPr>
          <a:xfrm rot="3586887">
            <a:off x="4578280" y="3691684"/>
            <a:ext cx="803211" cy="604416"/>
          </a:xfrm>
          <a:custGeom>
            <a:avLst/>
            <a:gdLst/>
            <a:ahLst/>
            <a:cxnLst/>
            <a:rect l="l" t="t" r="r" b="b"/>
            <a:pathLst>
              <a:path w="803211" h="604416">
                <a:moveTo>
                  <a:pt x="0" y="0"/>
                </a:moveTo>
                <a:lnTo>
                  <a:pt x="803210" y="0"/>
                </a:lnTo>
                <a:lnTo>
                  <a:pt x="803210" y="604416"/>
                </a:lnTo>
                <a:lnTo>
                  <a:pt x="0" y="6044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6" name="Freeform 46"/>
          <p:cNvSpPr/>
          <p:nvPr/>
        </p:nvSpPr>
        <p:spPr>
          <a:xfrm rot="-392496">
            <a:off x="6875801" y="3691684"/>
            <a:ext cx="803211" cy="604416"/>
          </a:xfrm>
          <a:custGeom>
            <a:avLst/>
            <a:gdLst/>
            <a:ahLst/>
            <a:cxnLst/>
            <a:rect l="l" t="t" r="r" b="b"/>
            <a:pathLst>
              <a:path w="803211" h="604416">
                <a:moveTo>
                  <a:pt x="0" y="0"/>
                </a:moveTo>
                <a:lnTo>
                  <a:pt x="803211" y="0"/>
                </a:lnTo>
                <a:lnTo>
                  <a:pt x="803211" y="604416"/>
                </a:lnTo>
                <a:lnTo>
                  <a:pt x="0" y="604416"/>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7" name="Freeform 47"/>
          <p:cNvSpPr/>
          <p:nvPr/>
        </p:nvSpPr>
        <p:spPr>
          <a:xfrm rot="-392496">
            <a:off x="12877504" y="3691684"/>
            <a:ext cx="803211" cy="604416"/>
          </a:xfrm>
          <a:custGeom>
            <a:avLst/>
            <a:gdLst/>
            <a:ahLst/>
            <a:cxnLst/>
            <a:rect l="l" t="t" r="r" b="b"/>
            <a:pathLst>
              <a:path w="803211" h="604416">
                <a:moveTo>
                  <a:pt x="0" y="0"/>
                </a:moveTo>
                <a:lnTo>
                  <a:pt x="803211" y="0"/>
                </a:lnTo>
                <a:lnTo>
                  <a:pt x="803211" y="604416"/>
                </a:lnTo>
                <a:lnTo>
                  <a:pt x="0" y="604416"/>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8" name="TextBox 48"/>
          <p:cNvSpPr txBox="1"/>
          <p:nvPr/>
        </p:nvSpPr>
        <p:spPr>
          <a:xfrm>
            <a:off x="2325284" y="3701099"/>
            <a:ext cx="1867482" cy="1153527"/>
          </a:xfrm>
          <a:prstGeom prst="rect">
            <a:avLst/>
          </a:prstGeom>
        </p:spPr>
        <p:txBody>
          <a:bodyPr lIns="0" tIns="0" rIns="0" bIns="0" rtlCol="0" anchor="t">
            <a:spAutoFit/>
          </a:bodyPr>
          <a:lstStyle/>
          <a:p>
            <a:pPr algn="ctr">
              <a:lnSpc>
                <a:spcPts val="3094"/>
              </a:lnSpc>
            </a:pPr>
            <a:r>
              <a:rPr lang="en-US" sz="2210" b="1">
                <a:solidFill>
                  <a:srgbClr val="082578"/>
                </a:solidFill>
                <a:latin typeface="Source Sans Pro Bold"/>
                <a:ea typeface="Source Sans Pro Bold"/>
                <a:cs typeface="Source Sans Pro Bold"/>
                <a:sym typeface="Source Sans Pro Bold"/>
              </a:rPr>
              <a:t>Enache </a:t>
            </a:r>
          </a:p>
          <a:p>
            <a:pPr algn="ctr">
              <a:lnSpc>
                <a:spcPts val="3094"/>
              </a:lnSpc>
            </a:pPr>
            <a:r>
              <a:rPr lang="en-US" sz="2210" b="1">
                <a:solidFill>
                  <a:srgbClr val="082578"/>
                </a:solidFill>
                <a:latin typeface="Source Sans Pro Bold"/>
                <a:ea typeface="Source Sans Pro Bold"/>
                <a:cs typeface="Source Sans Pro Bold"/>
                <a:sym typeface="Source Sans Pro Bold"/>
              </a:rPr>
              <a:t>Irina </a:t>
            </a:r>
          </a:p>
          <a:p>
            <a:pPr marL="0" lvl="1" indent="0" algn="ctr">
              <a:lnSpc>
                <a:spcPts val="3094"/>
              </a:lnSpc>
              <a:spcBef>
                <a:spcPct val="0"/>
              </a:spcBef>
            </a:pPr>
            <a:r>
              <a:rPr lang="en-US" sz="2210" b="1">
                <a:solidFill>
                  <a:srgbClr val="082578"/>
                </a:solidFill>
                <a:latin typeface="Source Sans Pro Bold"/>
                <a:ea typeface="Source Sans Pro Bold"/>
                <a:cs typeface="Source Sans Pro Bold"/>
                <a:sym typeface="Source Sans Pro Bold"/>
              </a:rPr>
              <a:t>Livia</a:t>
            </a:r>
          </a:p>
        </p:txBody>
      </p:sp>
      <p:sp>
        <p:nvSpPr>
          <p:cNvPr id="49" name="TextBox 49"/>
          <p:cNvSpPr txBox="1"/>
          <p:nvPr/>
        </p:nvSpPr>
        <p:spPr>
          <a:xfrm>
            <a:off x="2096322" y="6289128"/>
            <a:ext cx="2209660" cy="1158241"/>
          </a:xfrm>
          <a:prstGeom prst="rect">
            <a:avLst/>
          </a:prstGeom>
        </p:spPr>
        <p:txBody>
          <a:bodyPr lIns="0" tIns="0" rIns="0" bIns="0" rtlCol="0" anchor="t">
            <a:spAutoFit/>
          </a:bodyPr>
          <a:lstStyle/>
          <a:p>
            <a:pPr marL="0" lvl="0" indent="0" algn="ctr">
              <a:lnSpc>
                <a:spcPts val="3149"/>
              </a:lnSpc>
              <a:spcBef>
                <a:spcPct val="0"/>
              </a:spcBef>
            </a:pPr>
            <a:r>
              <a:rPr lang="en-US" sz="2099" b="1">
                <a:solidFill>
                  <a:srgbClr val="FFFFFF"/>
                </a:solidFill>
                <a:latin typeface="Source Sans Pro Bold"/>
                <a:ea typeface="Source Sans Pro Bold"/>
                <a:cs typeface="Source Sans Pro Bold"/>
                <a:sym typeface="Source Sans Pro Bold"/>
              </a:rPr>
              <a:t>Repezentant legal și responsabil monitorizare</a:t>
            </a:r>
          </a:p>
        </p:txBody>
      </p:sp>
      <p:sp>
        <p:nvSpPr>
          <p:cNvPr id="50" name="TextBox 50"/>
          <p:cNvSpPr txBox="1"/>
          <p:nvPr/>
        </p:nvSpPr>
        <p:spPr>
          <a:xfrm>
            <a:off x="5218175" y="4941880"/>
            <a:ext cx="1867482" cy="1153541"/>
          </a:xfrm>
          <a:prstGeom prst="rect">
            <a:avLst/>
          </a:prstGeom>
        </p:spPr>
        <p:txBody>
          <a:bodyPr lIns="0" tIns="0" rIns="0" bIns="0" rtlCol="0" anchor="t">
            <a:spAutoFit/>
          </a:bodyPr>
          <a:lstStyle/>
          <a:p>
            <a:pPr algn="ctr">
              <a:lnSpc>
                <a:spcPts val="3094"/>
              </a:lnSpc>
            </a:pPr>
            <a:r>
              <a:rPr lang="en-US" sz="2210" b="1">
                <a:solidFill>
                  <a:srgbClr val="AE1E1E"/>
                </a:solidFill>
                <a:latin typeface="Source Sans Pro Bold"/>
                <a:ea typeface="Source Sans Pro Bold"/>
                <a:cs typeface="Source Sans Pro Bold"/>
                <a:sym typeface="Source Sans Pro Bold"/>
              </a:rPr>
              <a:t>Melinte</a:t>
            </a:r>
          </a:p>
          <a:p>
            <a:pPr algn="ctr">
              <a:lnSpc>
                <a:spcPts val="3094"/>
              </a:lnSpc>
            </a:pPr>
            <a:r>
              <a:rPr lang="en-US" sz="2210" b="1">
                <a:solidFill>
                  <a:srgbClr val="AE1E1E"/>
                </a:solidFill>
                <a:latin typeface="Source Sans Pro Bold"/>
                <a:ea typeface="Source Sans Pro Bold"/>
                <a:cs typeface="Source Sans Pro Bold"/>
                <a:sym typeface="Source Sans Pro Bold"/>
              </a:rPr>
              <a:t> Elena</a:t>
            </a:r>
          </a:p>
          <a:p>
            <a:pPr marL="0" lvl="1" indent="0" algn="ctr">
              <a:lnSpc>
                <a:spcPts val="3094"/>
              </a:lnSpc>
              <a:spcBef>
                <a:spcPct val="0"/>
              </a:spcBef>
            </a:pPr>
            <a:r>
              <a:rPr lang="en-US" sz="2210" b="1">
                <a:solidFill>
                  <a:srgbClr val="AE1E1E"/>
                </a:solidFill>
                <a:latin typeface="Source Sans Pro Bold"/>
                <a:ea typeface="Source Sans Pro Bold"/>
                <a:cs typeface="Source Sans Pro Bold"/>
                <a:sym typeface="Source Sans Pro Bold"/>
              </a:rPr>
              <a:t>Carmen</a:t>
            </a:r>
          </a:p>
        </p:txBody>
      </p:sp>
      <p:sp>
        <p:nvSpPr>
          <p:cNvPr id="51" name="TextBox 51"/>
          <p:cNvSpPr txBox="1"/>
          <p:nvPr/>
        </p:nvSpPr>
        <p:spPr>
          <a:xfrm>
            <a:off x="5048190" y="7671428"/>
            <a:ext cx="2209660" cy="767716"/>
          </a:xfrm>
          <a:prstGeom prst="rect">
            <a:avLst/>
          </a:prstGeom>
        </p:spPr>
        <p:txBody>
          <a:bodyPr lIns="0" tIns="0" rIns="0" bIns="0" rtlCol="0" anchor="t">
            <a:spAutoFit/>
          </a:bodyPr>
          <a:lstStyle/>
          <a:p>
            <a:pPr marL="0" lvl="0" indent="0" algn="ctr">
              <a:lnSpc>
                <a:spcPts val="3149"/>
              </a:lnSpc>
              <a:spcBef>
                <a:spcPct val="0"/>
              </a:spcBef>
            </a:pPr>
            <a:r>
              <a:rPr lang="en-US" sz="2099" b="1">
                <a:solidFill>
                  <a:srgbClr val="FFFFFF"/>
                </a:solidFill>
                <a:latin typeface="Source Sans Pro Bold"/>
                <a:ea typeface="Source Sans Pro Bold"/>
                <a:cs typeface="Source Sans Pro Bold"/>
                <a:sym typeface="Source Sans Pro Bold"/>
              </a:rPr>
              <a:t>Coordonator proiect</a:t>
            </a:r>
          </a:p>
        </p:txBody>
      </p:sp>
      <p:sp>
        <p:nvSpPr>
          <p:cNvPr id="52" name="TextBox 52"/>
          <p:cNvSpPr txBox="1"/>
          <p:nvPr/>
        </p:nvSpPr>
        <p:spPr>
          <a:xfrm>
            <a:off x="7846964" y="3559522"/>
            <a:ext cx="2538004" cy="1153527"/>
          </a:xfrm>
          <a:prstGeom prst="rect">
            <a:avLst/>
          </a:prstGeom>
        </p:spPr>
        <p:txBody>
          <a:bodyPr lIns="0" tIns="0" rIns="0" bIns="0" rtlCol="0" anchor="t">
            <a:spAutoFit/>
          </a:bodyPr>
          <a:lstStyle/>
          <a:p>
            <a:pPr algn="ctr">
              <a:lnSpc>
                <a:spcPts val="3094"/>
              </a:lnSpc>
            </a:pPr>
            <a:r>
              <a:rPr lang="en-US" sz="2210" b="1">
                <a:solidFill>
                  <a:srgbClr val="1EAE98"/>
                </a:solidFill>
                <a:latin typeface="Source Sans Pro Bold"/>
                <a:ea typeface="Source Sans Pro Bold"/>
                <a:cs typeface="Source Sans Pro Bold"/>
                <a:sym typeface="Source Sans Pro Bold"/>
              </a:rPr>
              <a:t>Buzatu </a:t>
            </a:r>
          </a:p>
          <a:p>
            <a:pPr algn="ctr">
              <a:lnSpc>
                <a:spcPts val="3094"/>
              </a:lnSpc>
            </a:pPr>
            <a:r>
              <a:rPr lang="en-US" sz="2210" b="1">
                <a:solidFill>
                  <a:srgbClr val="1EAE98"/>
                </a:solidFill>
                <a:latin typeface="Source Sans Pro Bold"/>
                <a:ea typeface="Source Sans Pro Bold"/>
                <a:cs typeface="Source Sans Pro Bold"/>
                <a:sym typeface="Source Sans Pro Bold"/>
              </a:rPr>
              <a:t>Cristina </a:t>
            </a:r>
          </a:p>
          <a:p>
            <a:pPr marL="0" lvl="1" indent="0" algn="ctr">
              <a:lnSpc>
                <a:spcPts val="3094"/>
              </a:lnSpc>
              <a:spcBef>
                <a:spcPct val="0"/>
              </a:spcBef>
            </a:pPr>
            <a:r>
              <a:rPr lang="en-US" sz="2210" b="1">
                <a:solidFill>
                  <a:srgbClr val="1EAE98"/>
                </a:solidFill>
                <a:latin typeface="Source Sans Pro Bold"/>
                <a:ea typeface="Source Sans Pro Bold"/>
                <a:cs typeface="Source Sans Pro Bold"/>
                <a:sym typeface="Source Sans Pro Bold"/>
              </a:rPr>
              <a:t> Lăcrămioara</a:t>
            </a:r>
          </a:p>
        </p:txBody>
      </p:sp>
      <p:sp>
        <p:nvSpPr>
          <p:cNvPr id="53" name="Freeform 53"/>
          <p:cNvSpPr/>
          <p:nvPr/>
        </p:nvSpPr>
        <p:spPr>
          <a:xfrm>
            <a:off x="10951924" y="5093643"/>
            <a:ext cx="2229030" cy="1763720"/>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sp>
      <p:grpSp>
        <p:nvGrpSpPr>
          <p:cNvPr id="54" name="Group 54"/>
          <p:cNvGrpSpPr/>
          <p:nvPr/>
        </p:nvGrpSpPr>
        <p:grpSpPr>
          <a:xfrm>
            <a:off x="11241645" y="4638919"/>
            <a:ext cx="1747558" cy="1747558"/>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56" name="TextBox 56"/>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57" name="Group 57"/>
          <p:cNvGrpSpPr/>
          <p:nvPr/>
        </p:nvGrpSpPr>
        <p:grpSpPr>
          <a:xfrm>
            <a:off x="11010594" y="4432871"/>
            <a:ext cx="2209660" cy="2209660"/>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A12568"/>
              </a:solidFill>
              <a:prstDash val="solid"/>
              <a:miter/>
            </a:ln>
          </p:spPr>
        </p:sp>
        <p:sp>
          <p:nvSpPr>
            <p:cNvPr id="59" name="TextBox 59"/>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60" name="Group 60"/>
          <p:cNvGrpSpPr/>
          <p:nvPr/>
        </p:nvGrpSpPr>
        <p:grpSpPr>
          <a:xfrm>
            <a:off x="11855159" y="6580118"/>
            <a:ext cx="520530" cy="432582"/>
            <a:chOff x="0" y="0"/>
            <a:chExt cx="1561822" cy="1297940"/>
          </a:xfrm>
        </p:grpSpPr>
        <p:sp>
          <p:nvSpPr>
            <p:cNvPr id="61" name="Freeform 61"/>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A12568"/>
            </a:solidFill>
          </p:spPr>
        </p:sp>
      </p:grpSp>
      <p:sp>
        <p:nvSpPr>
          <p:cNvPr id="62" name="Freeform 62"/>
          <p:cNvSpPr/>
          <p:nvPr/>
        </p:nvSpPr>
        <p:spPr>
          <a:xfrm rot="3586887">
            <a:off x="10579983" y="3691684"/>
            <a:ext cx="803211" cy="604416"/>
          </a:xfrm>
          <a:custGeom>
            <a:avLst/>
            <a:gdLst/>
            <a:ahLst/>
            <a:cxnLst/>
            <a:rect l="l" t="t" r="r" b="b"/>
            <a:pathLst>
              <a:path w="803211" h="604416">
                <a:moveTo>
                  <a:pt x="0" y="0"/>
                </a:moveTo>
                <a:lnTo>
                  <a:pt x="803210" y="0"/>
                </a:lnTo>
                <a:lnTo>
                  <a:pt x="803210" y="604416"/>
                </a:lnTo>
                <a:lnTo>
                  <a:pt x="0" y="604416"/>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3" name="TextBox 63"/>
          <p:cNvSpPr txBox="1"/>
          <p:nvPr/>
        </p:nvSpPr>
        <p:spPr>
          <a:xfrm>
            <a:off x="11181683" y="4916885"/>
            <a:ext cx="1867482" cy="1153527"/>
          </a:xfrm>
          <a:prstGeom prst="rect">
            <a:avLst/>
          </a:prstGeom>
        </p:spPr>
        <p:txBody>
          <a:bodyPr lIns="0" tIns="0" rIns="0" bIns="0" rtlCol="0" anchor="t">
            <a:spAutoFit/>
          </a:bodyPr>
          <a:lstStyle/>
          <a:p>
            <a:pPr algn="ctr">
              <a:lnSpc>
                <a:spcPts val="3094"/>
              </a:lnSpc>
            </a:pPr>
            <a:r>
              <a:rPr lang="en-US" sz="2210" b="1">
                <a:solidFill>
                  <a:srgbClr val="A12568"/>
                </a:solidFill>
                <a:latin typeface="Source Sans Pro Bold"/>
                <a:ea typeface="Source Sans Pro Bold"/>
                <a:cs typeface="Source Sans Pro Bold"/>
                <a:sym typeface="Source Sans Pro Bold"/>
              </a:rPr>
              <a:t>Petre</a:t>
            </a:r>
          </a:p>
          <a:p>
            <a:pPr algn="ctr">
              <a:lnSpc>
                <a:spcPts val="3094"/>
              </a:lnSpc>
            </a:pPr>
            <a:r>
              <a:rPr lang="en-US" sz="2210" b="1">
                <a:solidFill>
                  <a:srgbClr val="A12568"/>
                </a:solidFill>
                <a:latin typeface="Source Sans Pro Bold"/>
                <a:ea typeface="Source Sans Pro Bold"/>
                <a:cs typeface="Source Sans Pro Bold"/>
                <a:sym typeface="Source Sans Pro Bold"/>
              </a:rPr>
              <a:t>Simona</a:t>
            </a:r>
          </a:p>
          <a:p>
            <a:pPr marL="0" lvl="1" indent="0" algn="ctr">
              <a:lnSpc>
                <a:spcPts val="3094"/>
              </a:lnSpc>
              <a:spcBef>
                <a:spcPct val="0"/>
              </a:spcBef>
            </a:pPr>
            <a:r>
              <a:rPr lang="en-US" sz="2210" b="1">
                <a:solidFill>
                  <a:srgbClr val="A12568"/>
                </a:solidFill>
                <a:latin typeface="Source Sans Pro Bold"/>
                <a:ea typeface="Source Sans Pro Bold"/>
                <a:cs typeface="Source Sans Pro Bold"/>
                <a:sym typeface="Source Sans Pro Bold"/>
              </a:rPr>
              <a:t>Elena</a:t>
            </a:r>
          </a:p>
        </p:txBody>
      </p:sp>
      <p:sp>
        <p:nvSpPr>
          <p:cNvPr id="64" name="TextBox 64"/>
          <p:cNvSpPr txBox="1"/>
          <p:nvPr/>
        </p:nvSpPr>
        <p:spPr>
          <a:xfrm>
            <a:off x="2653407" y="819150"/>
            <a:ext cx="12981187" cy="714376"/>
          </a:xfrm>
          <a:prstGeom prst="rect">
            <a:avLst/>
          </a:prstGeom>
        </p:spPr>
        <p:txBody>
          <a:bodyPr lIns="0" tIns="0" rIns="0" bIns="0" rtlCol="0" anchor="t">
            <a:spAutoFit/>
          </a:bodyPr>
          <a:lstStyle/>
          <a:p>
            <a:pPr algn="ctr">
              <a:lnSpc>
                <a:spcPts val="5999"/>
              </a:lnSpc>
            </a:pPr>
            <a:r>
              <a:rPr lang="en-US" sz="3999" b="1">
                <a:solidFill>
                  <a:srgbClr val="0F225B"/>
                </a:solidFill>
                <a:latin typeface="Oswald Bold"/>
                <a:ea typeface="Oswald Bold"/>
                <a:cs typeface="Oswald Bold"/>
                <a:sym typeface="Oswald Bold"/>
              </a:rPr>
              <a:t>ECHIPA DE GESTIUNE</a:t>
            </a:r>
          </a:p>
        </p:txBody>
      </p:sp>
      <p:sp>
        <p:nvSpPr>
          <p:cNvPr id="65" name="TextBox 65"/>
          <p:cNvSpPr txBox="1"/>
          <p:nvPr/>
        </p:nvSpPr>
        <p:spPr>
          <a:xfrm>
            <a:off x="8039406" y="6289128"/>
            <a:ext cx="2209660" cy="1158241"/>
          </a:xfrm>
          <a:prstGeom prst="rect">
            <a:avLst/>
          </a:prstGeom>
        </p:spPr>
        <p:txBody>
          <a:bodyPr lIns="0" tIns="0" rIns="0" bIns="0" rtlCol="0" anchor="t">
            <a:spAutoFit/>
          </a:bodyPr>
          <a:lstStyle/>
          <a:p>
            <a:pPr marL="0" lvl="0" indent="0" algn="ctr">
              <a:lnSpc>
                <a:spcPts val="3149"/>
              </a:lnSpc>
              <a:spcBef>
                <a:spcPct val="0"/>
              </a:spcBef>
            </a:pPr>
            <a:r>
              <a:rPr lang="en-US" sz="2099" b="1">
                <a:solidFill>
                  <a:srgbClr val="FFFFFF"/>
                </a:solidFill>
                <a:latin typeface="Source Sans Pro Bold"/>
                <a:ea typeface="Source Sans Pro Bold"/>
                <a:cs typeface="Source Sans Pro Bold"/>
                <a:sym typeface="Source Sans Pro Bold"/>
              </a:rPr>
              <a:t>Responsabil selecție și pregătire</a:t>
            </a:r>
          </a:p>
        </p:txBody>
      </p:sp>
      <p:sp>
        <p:nvSpPr>
          <p:cNvPr id="66" name="TextBox 66"/>
          <p:cNvSpPr txBox="1"/>
          <p:nvPr/>
        </p:nvSpPr>
        <p:spPr>
          <a:xfrm>
            <a:off x="11010594" y="7671428"/>
            <a:ext cx="2209660" cy="767716"/>
          </a:xfrm>
          <a:prstGeom prst="rect">
            <a:avLst/>
          </a:prstGeom>
        </p:spPr>
        <p:txBody>
          <a:bodyPr lIns="0" tIns="0" rIns="0" bIns="0" rtlCol="0" anchor="t">
            <a:spAutoFit/>
          </a:bodyPr>
          <a:lstStyle/>
          <a:p>
            <a:pPr marL="0" lvl="0" indent="0" algn="ctr">
              <a:lnSpc>
                <a:spcPts val="3149"/>
              </a:lnSpc>
              <a:spcBef>
                <a:spcPct val="0"/>
              </a:spcBef>
            </a:pPr>
            <a:r>
              <a:rPr lang="en-US" sz="2099" b="1">
                <a:solidFill>
                  <a:srgbClr val="FFFFFF"/>
                </a:solidFill>
                <a:latin typeface="Source Sans Pro Bold"/>
                <a:ea typeface="Source Sans Pro Bold"/>
                <a:cs typeface="Source Sans Pro Bold"/>
                <a:sym typeface="Source Sans Pro Bold"/>
              </a:rPr>
              <a:t>Responsabil diseminare</a:t>
            </a:r>
          </a:p>
        </p:txBody>
      </p:sp>
      <p:sp>
        <p:nvSpPr>
          <p:cNvPr id="67" name="TextBox 67"/>
          <p:cNvSpPr txBox="1"/>
          <p:nvPr/>
        </p:nvSpPr>
        <p:spPr>
          <a:xfrm>
            <a:off x="14020354" y="6447132"/>
            <a:ext cx="2209660" cy="767716"/>
          </a:xfrm>
          <a:prstGeom prst="rect">
            <a:avLst/>
          </a:prstGeom>
        </p:spPr>
        <p:txBody>
          <a:bodyPr lIns="0" tIns="0" rIns="0" bIns="0" rtlCol="0" anchor="t">
            <a:spAutoFit/>
          </a:bodyPr>
          <a:lstStyle/>
          <a:p>
            <a:pPr marL="0" lvl="0" indent="0" algn="ctr">
              <a:lnSpc>
                <a:spcPts val="3149"/>
              </a:lnSpc>
              <a:spcBef>
                <a:spcPct val="0"/>
              </a:spcBef>
            </a:pPr>
            <a:r>
              <a:rPr lang="en-US" sz="2099" b="1">
                <a:solidFill>
                  <a:srgbClr val="FFFFFF"/>
                </a:solidFill>
                <a:latin typeface="Source Sans Pro Bold"/>
                <a:ea typeface="Source Sans Pro Bold"/>
                <a:cs typeface="Source Sans Pro Bold"/>
                <a:sym typeface="Source Sans Pro Bold"/>
              </a:rPr>
              <a:t>Responsabil financiar</a:t>
            </a:r>
          </a:p>
        </p:txBody>
      </p:sp>
      <p:sp>
        <p:nvSpPr>
          <p:cNvPr id="68" name="Freeform 68"/>
          <p:cNvSpPr/>
          <p:nvPr/>
        </p:nvSpPr>
        <p:spPr>
          <a:xfrm>
            <a:off x="13844360" y="3999233"/>
            <a:ext cx="2229030" cy="1763720"/>
          </a:xfrm>
          <a:custGeom>
            <a:avLst/>
            <a:gdLst/>
            <a:ahLst/>
            <a:cxnLst/>
            <a:rect l="l" t="t" r="r" b="b"/>
            <a:pathLst>
              <a:path w="2229030" h="1763720">
                <a:moveTo>
                  <a:pt x="0" y="0"/>
                </a:moveTo>
                <a:lnTo>
                  <a:pt x="2229030" y="0"/>
                </a:lnTo>
                <a:lnTo>
                  <a:pt x="2229030"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sp>
      <p:grpSp>
        <p:nvGrpSpPr>
          <p:cNvPr id="69" name="Group 69"/>
          <p:cNvGrpSpPr/>
          <p:nvPr/>
        </p:nvGrpSpPr>
        <p:grpSpPr>
          <a:xfrm>
            <a:off x="14134080" y="3544509"/>
            <a:ext cx="1747558" cy="1747558"/>
            <a:chOff x="0" y="0"/>
            <a:chExt cx="812800" cy="812800"/>
          </a:xfrm>
        </p:grpSpPr>
        <p:sp>
          <p:nvSpPr>
            <p:cNvPr id="70" name="Freeform 7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71" name="TextBox 71"/>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72" name="Group 72"/>
          <p:cNvGrpSpPr/>
          <p:nvPr/>
        </p:nvGrpSpPr>
        <p:grpSpPr>
          <a:xfrm>
            <a:off x="13903029" y="3338461"/>
            <a:ext cx="2209660" cy="2209660"/>
            <a:chOff x="0" y="0"/>
            <a:chExt cx="812800" cy="812800"/>
          </a:xfrm>
        </p:grpSpPr>
        <p:sp>
          <p:nvSpPr>
            <p:cNvPr id="73" name="Freeform 7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FF8887"/>
              </a:solidFill>
              <a:prstDash val="solid"/>
              <a:miter/>
            </a:ln>
          </p:spPr>
        </p:sp>
        <p:sp>
          <p:nvSpPr>
            <p:cNvPr id="74" name="TextBox 74"/>
            <p:cNvSpPr txBox="1"/>
            <p:nvPr/>
          </p:nvSpPr>
          <p:spPr>
            <a:xfrm>
              <a:off x="76200" y="38100"/>
              <a:ext cx="660400" cy="698500"/>
            </a:xfrm>
            <a:prstGeom prst="rect">
              <a:avLst/>
            </a:prstGeom>
          </p:spPr>
          <p:txBody>
            <a:bodyPr lIns="50800" tIns="50800" rIns="50800" bIns="50800" rtlCol="0" anchor="ctr"/>
            <a:lstStyle/>
            <a:p>
              <a:pPr algn="ctr">
                <a:lnSpc>
                  <a:spcPts val="3079"/>
                </a:lnSpc>
              </a:pPr>
              <a:endParaRPr/>
            </a:p>
          </p:txBody>
        </p:sp>
      </p:grpSp>
      <p:grpSp>
        <p:nvGrpSpPr>
          <p:cNvPr id="75" name="Group 75"/>
          <p:cNvGrpSpPr/>
          <p:nvPr/>
        </p:nvGrpSpPr>
        <p:grpSpPr>
          <a:xfrm>
            <a:off x="14747594" y="5485709"/>
            <a:ext cx="520530" cy="432582"/>
            <a:chOff x="0" y="0"/>
            <a:chExt cx="1561822" cy="1297940"/>
          </a:xfrm>
        </p:grpSpPr>
        <p:sp>
          <p:nvSpPr>
            <p:cNvPr id="76" name="Freeform 76"/>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FF8887"/>
            </a:solidFill>
          </p:spPr>
        </p:sp>
      </p:grpSp>
      <p:sp>
        <p:nvSpPr>
          <p:cNvPr id="77" name="TextBox 77"/>
          <p:cNvSpPr txBox="1"/>
          <p:nvPr/>
        </p:nvSpPr>
        <p:spPr>
          <a:xfrm>
            <a:off x="14036379" y="3911948"/>
            <a:ext cx="1867482" cy="1043037"/>
          </a:xfrm>
          <a:prstGeom prst="rect">
            <a:avLst/>
          </a:prstGeom>
        </p:spPr>
        <p:txBody>
          <a:bodyPr lIns="0" tIns="0" rIns="0" bIns="0" rtlCol="0" anchor="t">
            <a:spAutoFit/>
          </a:bodyPr>
          <a:lstStyle/>
          <a:p>
            <a:pPr algn="ctr">
              <a:lnSpc>
                <a:spcPts val="2674"/>
              </a:lnSpc>
            </a:pPr>
            <a:r>
              <a:rPr lang="en-US" sz="1910" b="1">
                <a:solidFill>
                  <a:srgbClr val="A12568"/>
                </a:solidFill>
                <a:latin typeface="Source Sans Pro Bold"/>
                <a:ea typeface="Source Sans Pro Bold"/>
                <a:cs typeface="Source Sans Pro Bold"/>
                <a:sym typeface="Source Sans Pro Bold"/>
              </a:rPr>
              <a:t>Sandu </a:t>
            </a:r>
          </a:p>
          <a:p>
            <a:pPr algn="ctr">
              <a:lnSpc>
                <a:spcPts val="2674"/>
              </a:lnSpc>
            </a:pPr>
            <a:r>
              <a:rPr lang="en-US" sz="1910" b="1">
                <a:solidFill>
                  <a:srgbClr val="A12568"/>
                </a:solidFill>
                <a:latin typeface="Source Sans Pro Bold"/>
                <a:ea typeface="Source Sans Pro Bold"/>
                <a:cs typeface="Source Sans Pro Bold"/>
                <a:sym typeface="Source Sans Pro Bold"/>
              </a:rPr>
              <a:t>Elena</a:t>
            </a:r>
          </a:p>
          <a:p>
            <a:pPr marL="0" lvl="1" indent="0" algn="ctr">
              <a:lnSpc>
                <a:spcPts val="3094"/>
              </a:lnSpc>
              <a:spcBef>
                <a:spcPct val="0"/>
              </a:spcBef>
            </a:pPr>
            <a:r>
              <a:rPr lang="en-US" sz="2210" b="1">
                <a:solidFill>
                  <a:srgbClr val="A12568"/>
                </a:solidFill>
                <a:latin typeface="Source Sans Pro Bold"/>
                <a:ea typeface="Source Sans Pro Bold"/>
                <a:cs typeface="Source Sans Pro Bold"/>
                <a:sym typeface="Source Sans Pro Bold"/>
              </a:rPr>
              <a:t>Lidia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1031</Words>
  <Application>Microsoft Office PowerPoint</Application>
  <PresentationFormat>Particularizare</PresentationFormat>
  <Paragraphs>212</Paragraphs>
  <Slides>22</Slides>
  <Notes>0</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22</vt:i4>
      </vt:variant>
    </vt:vector>
  </HeadingPairs>
  <TitlesOfParts>
    <vt:vector size="29" baseType="lpstr">
      <vt:lpstr>Source Sans Pro</vt:lpstr>
      <vt:lpstr>Canva Sans Bold</vt:lpstr>
      <vt:lpstr>Oswald Bold</vt:lpstr>
      <vt:lpstr>Source Sans Pro Bold</vt:lpstr>
      <vt:lpstr>Arial</vt:lpstr>
      <vt:lpstr>Calibri</vt:lpstr>
      <vt:lpstr>Office Theme</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în robotică cu Erasmus+</dc:title>
  <dc:creator>Carmen</dc:creator>
  <cp:lastModifiedBy>Carmen Melinte</cp:lastModifiedBy>
  <cp:revision>6</cp:revision>
  <dcterms:created xsi:type="dcterms:W3CDTF">2006-08-16T00:00:00Z</dcterms:created>
  <dcterms:modified xsi:type="dcterms:W3CDTF">2026-01-26T19:45:29Z</dcterms:modified>
  <dc:identifier>DAG1grAg2RM</dc:identifier>
</cp:coreProperties>
</file>